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theme/themeOverride6.xml" ContentType="application/vnd.openxmlformats-officedocument.themeOverride+xml"/>
  <Override PartName="/ppt/notesSlides/notesSlide14.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2.xml" ContentType="application/vnd.openxmlformats-officedocument.drawingml.chart+xml"/>
  <Override PartName="/ppt/theme/themeOverride7.xml" ContentType="application/vnd.openxmlformats-officedocument.themeOverride+xml"/>
  <Override PartName="/ppt/notesSlides/notesSlide17.xml" ContentType="application/vnd.openxmlformats-officedocument.presentationml.notesSlide+xml"/>
  <Override PartName="/ppt/charts/chart13.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4.xml" ContentType="application/vnd.openxmlformats-officedocument.drawingml.chart+xml"/>
  <Override PartName="/ppt/theme/themeOverride8.xml" ContentType="application/vnd.openxmlformats-officedocument.themeOverride+xml"/>
  <Override PartName="/ppt/notesSlides/notesSlide29.xml" ContentType="application/vnd.openxmlformats-officedocument.presentationml.notesSlide+xml"/>
  <Override PartName="/ppt/charts/chart15.xml" ContentType="application/vnd.openxmlformats-officedocument.drawingml.chart+xml"/>
  <Override PartName="/ppt/theme/themeOverride9.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679" r:id="rId3"/>
    <p:sldMasterId id="2147483693" r:id="rId4"/>
  </p:sldMasterIdLst>
  <p:notesMasterIdLst>
    <p:notesMasterId r:id="rId37"/>
  </p:notesMasterIdLst>
  <p:sldIdLst>
    <p:sldId id="360" r:id="rId5"/>
    <p:sldId id="259" r:id="rId6"/>
    <p:sldId id="352" r:id="rId7"/>
    <p:sldId id="404" r:id="rId8"/>
    <p:sldId id="283" r:id="rId9"/>
    <p:sldId id="297" r:id="rId10"/>
    <p:sldId id="405" r:id="rId11"/>
    <p:sldId id="406" r:id="rId12"/>
    <p:sldId id="385" r:id="rId13"/>
    <p:sldId id="386" r:id="rId14"/>
    <p:sldId id="407" r:id="rId15"/>
    <p:sldId id="388" r:id="rId16"/>
    <p:sldId id="408" r:id="rId17"/>
    <p:sldId id="390" r:id="rId18"/>
    <p:sldId id="391" r:id="rId19"/>
    <p:sldId id="392" r:id="rId20"/>
    <p:sldId id="409" r:id="rId21"/>
    <p:sldId id="410" r:id="rId22"/>
    <p:sldId id="395" r:id="rId23"/>
    <p:sldId id="411" r:id="rId24"/>
    <p:sldId id="412" r:id="rId25"/>
    <p:sldId id="421" r:id="rId26"/>
    <p:sldId id="414" r:id="rId27"/>
    <p:sldId id="415" r:id="rId28"/>
    <p:sldId id="341" r:id="rId29"/>
    <p:sldId id="335" r:id="rId30"/>
    <p:sldId id="422" r:id="rId31"/>
    <p:sldId id="417" r:id="rId32"/>
    <p:sldId id="418" r:id="rId33"/>
    <p:sldId id="419" r:id="rId34"/>
    <p:sldId id="295" r:id="rId35"/>
    <p:sldId id="267" r:id="rId3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15" orient="horz" pos="3762" userDrawn="1">
          <p15:clr>
            <a:srgbClr val="A4A3A4"/>
          </p15:clr>
        </p15:guide>
        <p15:guide id="16" orient="horz" pos="1140" userDrawn="1">
          <p15:clr>
            <a:srgbClr val="A4A3A4"/>
          </p15:clr>
        </p15:guide>
        <p15:guide id="18" pos="5334" userDrawn="1">
          <p15:clr>
            <a:srgbClr val="A4A3A4"/>
          </p15:clr>
        </p15:guide>
        <p15:guide id="19" pos="522" userDrawn="1">
          <p15:clr>
            <a:srgbClr val="A4A3A4"/>
          </p15:clr>
        </p15:guide>
        <p15:guide id="20" orient="horz" pos="20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mar, Indraneel" initials="KI" lastIdx="24" clrIdx="0">
    <p:extLst/>
  </p:cmAuthor>
  <p:cmAuthor id="2" name="Beaulieu, Lionel J" initials="BLJ" lastIdx="1" clrIdx="1">
    <p:extLst>
      <p:ext uri="{19B8F6BF-5375-455C-9EA6-DF929625EA0E}">
        <p15:presenceInfo xmlns:p15="http://schemas.microsoft.com/office/powerpoint/2012/main" userId="S-1-5-21-1861847230-2120372063-3483355800-453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BDAC"/>
    <a:srgbClr val="F29A3F"/>
    <a:srgbClr val="208B9C"/>
    <a:srgbClr val="0D93E5"/>
    <a:srgbClr val="E48C5A"/>
    <a:srgbClr val="E2481E"/>
    <a:srgbClr val="F2993F"/>
    <a:srgbClr val="2D9DC5"/>
    <a:srgbClr val="DB634F"/>
    <a:srgbClr val="D54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1" autoAdjust="0"/>
    <p:restoredTop sz="89648" autoAdjust="0"/>
  </p:normalViewPr>
  <p:slideViewPr>
    <p:cSldViewPr snapToGrid="0">
      <p:cViewPr varScale="1">
        <p:scale>
          <a:sx n="95" d="100"/>
          <a:sy n="95" d="100"/>
        </p:scale>
        <p:origin x="912" y="78"/>
      </p:cViewPr>
      <p:guideLst>
        <p:guide orient="horz" pos="4320"/>
        <p:guide orient="horz" pos="3762"/>
        <p:guide orient="horz" pos="1140"/>
        <p:guide pos="5334"/>
        <p:guide pos="522"/>
        <p:guide orient="horz" pos="2052"/>
      </p:guideLst>
    </p:cSldViewPr>
  </p:slideViewPr>
  <p:outlineViewPr>
    <p:cViewPr>
      <p:scale>
        <a:sx n="33" d="100"/>
        <a:sy n="33" d="100"/>
      </p:scale>
      <p:origin x="0" y="-3174"/>
    </p:cViewPr>
  </p:outlineViewPr>
  <p:notesTextViewPr>
    <p:cViewPr>
      <p:scale>
        <a:sx n="1" d="1"/>
        <a:sy n="1" d="1"/>
      </p:scale>
      <p:origin x="0" y="0"/>
    </p:cViewPr>
  </p:notesTextViewPr>
  <p:sorterViewPr>
    <p:cViewPr>
      <p:scale>
        <a:sx n="122" d="100"/>
        <a:sy n="122" d="100"/>
      </p:scale>
      <p:origin x="0" y="-5622"/>
    </p:cViewPr>
  </p:sorter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2" Type="http://schemas.openxmlformats.org/officeDocument/2006/relationships/oleObject" Target="file:///\\1144prodgis2\YDrive\StrongerEconomiesTogether\PhaseV(StrongerEconomiesTogether)\SET_Region_SETFOREVER(LA)\SET%20FOREVER\Data%20Sets\8(graph).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E:\Work\SETS%20FOREVER\Data%20Sets\14.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Work\SETS%20FOREVER\Data\14.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1144prodgis2\YDrive\StrongerEconomiesTogether\PhaseV(StrongerEconomiesTogether)\SET_Region_SETFOREVER(LA)\SET%20FOREVER\Data%20Sets\4-1-SETFOREVER-Unemployment2004-2014.xlsx" TargetMode="External"/><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8.xml"/></Relationships>
</file>

<file path=ppt/charts/_rels/chart15.xml.rels><?xml version="1.0" encoding="UTF-8" standalone="yes"?>
<Relationships xmlns="http://schemas.openxmlformats.org/package/2006/relationships"><Relationship Id="rId2" Type="http://schemas.openxmlformats.org/officeDocument/2006/relationships/oleObject" Target="file:///F:\Work\SETS%20FOREVER\Data\29.xls" TargetMode="External"/><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oleObject" Target="file:///C:\Users\kim1426\Desktop\302_race_ethenicity_2013_ECI.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1144prodgis2\YDrive\StrongerEconomiesTogether\PhaseV(StrongerEconomiesTogether)\SET_Region_SETFOREVER(LA)\SET%20FOREVER\Data%20Sets\8(graph).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144prodgis2\YDrive\StrongerEconomiesTogether\PhaseV(StrongerEconomiesTogether)\SET_Region_SETFOREVER(LA)\Crosscheck\DEC_00_SF1_DP1_Race&amp;Ethnicity(crosscheck).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144prodgis2\YDrive\StrongerEconomiesTogether\PhaseV(StrongerEconomiesTogether)\SET_Region_SETFOREVER(LA)\SET%20FOREVER\Data%20Sets\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144prodgis2\YDrive\StrongerEconomiesTogether\PhaseV(StrongerEconomiesTogether)\SET_Region_SETFOREVER(LA)\SET%20FOREVER\Data%20Sets\10.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2" Type="http://schemas.openxmlformats.org/officeDocument/2006/relationships/oleObject" Target="file:///F:\Work\Education_attaintment.csv"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oleObject" Target="file:///F:\Work\Education_attaintment.csv"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864839585751469E-3"/>
          <c:y val="6.1111111111111109E-2"/>
          <c:w val="0.94907407407407407"/>
          <c:h val="0.87777777777777777"/>
        </c:manualLayout>
      </c:layout>
      <c:ofPieChart>
        <c:ofPieType val="bar"/>
        <c:varyColors val="1"/>
        <c:ser>
          <c:idx val="0"/>
          <c:order val="0"/>
          <c:tx>
            <c:strRef>
              <c:f>race_ethinicity2000!$B$1</c:f>
              <c:strCache>
                <c:ptCount val="1"/>
                <c:pt idx="0">
                  <c:v>KTR</c:v>
                </c:pt>
              </c:strCache>
            </c:strRef>
          </c:tx>
          <c:spPr>
            <a:ln>
              <a:solidFill>
                <a:sysClr val="window" lastClr="FFFFFF"/>
              </a:solidFill>
            </a:ln>
          </c:spPr>
          <c:dPt>
            <c:idx val="0"/>
            <c:bubble3D val="0"/>
            <c:spPr>
              <a:solidFill>
                <a:srgbClr val="5BB7A6"/>
              </a:solidFill>
              <a:ln>
                <a:solidFill>
                  <a:sysClr val="window" lastClr="FFFFFF"/>
                </a:solidFill>
              </a:ln>
            </c:spPr>
          </c:dPt>
          <c:dPt>
            <c:idx val="1"/>
            <c:bubble3D val="0"/>
            <c:spPr>
              <a:solidFill>
                <a:srgbClr val="F29A3F"/>
              </a:solidFill>
              <a:ln>
                <a:solidFill>
                  <a:sysClr val="window" lastClr="FFFFFF"/>
                </a:solidFill>
              </a:ln>
            </c:spPr>
          </c:dPt>
          <c:dPt>
            <c:idx val="2"/>
            <c:bubble3D val="0"/>
            <c:spPr>
              <a:solidFill>
                <a:srgbClr val="FBD250"/>
              </a:solidFill>
              <a:ln>
                <a:solidFill>
                  <a:sysClr val="window" lastClr="FFFFFF"/>
                </a:solidFill>
              </a:ln>
            </c:spPr>
          </c:dPt>
          <c:dPt>
            <c:idx val="3"/>
            <c:bubble3D val="0"/>
            <c:spPr>
              <a:solidFill>
                <a:srgbClr val="5BB7A6"/>
              </a:solidFill>
              <a:ln>
                <a:solidFill>
                  <a:sysClr val="window" lastClr="FFFFFF"/>
                </a:solidFill>
              </a:ln>
            </c:spPr>
          </c:dPt>
          <c:dPt>
            <c:idx val="4"/>
            <c:bubble3D val="0"/>
            <c:spPr>
              <a:solidFill>
                <a:srgbClr val="FF0000"/>
              </a:solidFill>
              <a:ln>
                <a:noFill/>
              </a:ln>
            </c:spPr>
          </c:dPt>
          <c:dPt>
            <c:idx val="5"/>
            <c:bubble3D val="0"/>
            <c:spPr>
              <a:solidFill>
                <a:srgbClr val="1D8281"/>
              </a:solidFill>
              <a:ln w="3175">
                <a:solidFill>
                  <a:sysClr val="window" lastClr="FFFFFF"/>
                </a:solidFill>
              </a:ln>
            </c:spPr>
          </c:dPt>
          <c:dPt>
            <c:idx val="6"/>
            <c:bubble3D val="0"/>
            <c:spPr>
              <a:solidFill>
                <a:srgbClr val="E4E4E4"/>
              </a:solidFill>
              <a:ln>
                <a:solidFill>
                  <a:sysClr val="window" lastClr="FFFFFF"/>
                </a:solidFill>
              </a:ln>
            </c:spPr>
          </c:dPt>
          <c:dLbls>
            <c:dLbl>
              <c:idx val="0"/>
              <c:layout>
                <c:manualLayout>
                  <c:x val="8.3421733741615586E-2"/>
                  <c:y val="-0.3020201224846894"/>
                </c:manualLayout>
              </c:layout>
              <c:numFmt formatCode="0.0%" sourceLinked="0"/>
              <c:spPr>
                <a:noFill/>
                <a:ln>
                  <a:noFill/>
                </a:ln>
                <a:effectLst/>
              </c:spPr>
              <c:txPr>
                <a:bodyPr anchorCtr="0"/>
                <a:lstStyle/>
                <a:p>
                  <a:pPr algn="l">
                    <a:defRPr sz="1200" b="1">
                      <a:solidFill>
                        <a:schemeClr val="bg1"/>
                      </a:solidFill>
                      <a:latin typeface="Franklin Gothic Book" panose="020B0503020102020204" pitchFamily="34" charset="0"/>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4.5571048410615295E-2"/>
                  <c:y val="0.25934733158355205"/>
                </c:manualLayout>
              </c:layout>
              <c:numFmt formatCode="0.0%" sourceLinked="0"/>
              <c:spPr>
                <a:noFill/>
                <a:ln>
                  <a:noFill/>
                </a:ln>
                <a:effectLst/>
              </c:spPr>
              <c:txPr>
                <a:bodyPr anchorCtr="0"/>
                <a:lstStyle/>
                <a:p>
                  <a:pPr algn="l">
                    <a:defRPr sz="1200" b="1">
                      <a:solidFill>
                        <a:schemeClr val="bg1"/>
                      </a:solidFill>
                      <a:latin typeface="Franklin Gothic Book" panose="020B05030201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2.2578948076986623E-2"/>
                  <c:y val="-0.11666666666666667"/>
                </c:manualLayout>
              </c:layout>
              <c:numFmt formatCode="0.0%" sourceLinked="0"/>
              <c:spPr>
                <a:noFill/>
                <a:ln>
                  <a:noFill/>
                </a:ln>
                <a:effectLst/>
              </c:spPr>
              <c:txPr>
                <a:bodyPr anchorCtr="0"/>
                <a:lstStyle/>
                <a:p>
                  <a:pPr algn="l">
                    <a:defRPr sz="900">
                      <a:solidFill>
                        <a:schemeClr val="tx1">
                          <a:lumMod val="65000"/>
                          <a:lumOff val="35000"/>
                        </a:schemeClr>
                      </a:solidFill>
                      <a:latin typeface="Franklin Gothic Book" panose="020B05030201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2.0376476377952757E-2"/>
                  <c:y val="-3.4853674540682417E-2"/>
                </c:manualLayout>
              </c:layout>
              <c:numFmt formatCode="0.0%" sourceLinked="0"/>
              <c:spPr>
                <a:noFill/>
                <a:ln>
                  <a:noFill/>
                </a:ln>
                <a:effectLst/>
              </c:spPr>
              <c:txPr>
                <a:bodyPr anchorCtr="0"/>
                <a:lstStyle/>
                <a:p>
                  <a:pPr algn="l">
                    <a:defRPr sz="900">
                      <a:solidFill>
                        <a:schemeClr val="tx1">
                          <a:lumMod val="65000"/>
                          <a:lumOff val="35000"/>
                        </a:schemeClr>
                      </a:solidFill>
                      <a:latin typeface="Franklin Gothic Book" panose="020B05030201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7374599008457273"/>
                      <c:h val="0.19649387576552929"/>
                    </c:manualLayout>
                  </c15:layout>
                </c:ext>
              </c:extLst>
            </c:dLbl>
            <c:dLbl>
              <c:idx val="4"/>
              <c:layout>
                <c:manualLayout>
                  <c:x val="1.935826787921132E-2"/>
                  <c:y val="0.14915091863517066"/>
                </c:manualLayout>
              </c:layout>
              <c:tx>
                <c:rich>
                  <a:bodyPr anchorCtr="0"/>
                  <a:lstStyle/>
                  <a:p>
                    <a:pPr algn="l">
                      <a:defRPr sz="900">
                        <a:solidFill>
                          <a:schemeClr val="tx1">
                            <a:lumMod val="65000"/>
                            <a:lumOff val="35000"/>
                          </a:schemeClr>
                        </a:solidFill>
                        <a:latin typeface="Franklin Gothic Book" panose="020B0503020102020204" pitchFamily="34" charset="0"/>
                      </a:defRPr>
                    </a:pPr>
                    <a:fld id="{1789C33A-FF71-4B9A-8AF1-009737E914C1}" type="CATEGORYNAME">
                      <a:rPr lang="en-US" altLang="ko-KR" sz="900">
                        <a:solidFill>
                          <a:schemeClr val="tx1">
                            <a:lumMod val="65000"/>
                            <a:lumOff val="35000"/>
                          </a:schemeClr>
                        </a:solidFill>
                      </a:rPr>
                      <a:pPr algn="l">
                        <a:defRPr sz="900">
                          <a:solidFill>
                            <a:schemeClr val="tx1">
                              <a:lumMod val="65000"/>
                              <a:lumOff val="35000"/>
                            </a:schemeClr>
                          </a:solidFill>
                          <a:latin typeface="Franklin Gothic Book" panose="020B0503020102020204" pitchFamily="34" charset="0"/>
                        </a:defRPr>
                      </a:pPr>
                      <a:t>[CATEGORY NAME]</a:t>
                    </a:fld>
                    <a:r>
                      <a:rPr lang="en-US" sz="900" baseline="0" dirty="0">
                        <a:solidFill>
                          <a:schemeClr val="tx1">
                            <a:lumMod val="65000"/>
                            <a:lumOff val="35000"/>
                          </a:schemeClr>
                        </a:solidFill>
                      </a:rPr>
                      <a:t> </a:t>
                    </a:r>
                    <a:r>
                      <a:rPr lang="en-US" sz="900" baseline="0" dirty="0" smtClean="0">
                        <a:solidFill>
                          <a:schemeClr val="tx1">
                            <a:lumMod val="65000"/>
                            <a:lumOff val="35000"/>
                          </a:schemeClr>
                        </a:solidFill>
                      </a:rPr>
                      <a:t>0.01%</a:t>
                    </a:r>
                  </a:p>
                </c:rich>
              </c:tx>
              <c:numFmt formatCode="0.0%" sourceLinked="0"/>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7970891659375909"/>
                      <c:h val="0.1979510061242345"/>
                    </c:manualLayout>
                  </c15:layout>
                  <c15:dlblFieldTable/>
                  <c15:showDataLabelsRange val="0"/>
                </c:ext>
              </c:extLst>
            </c:dLbl>
            <c:dLbl>
              <c:idx val="5"/>
              <c:layout>
                <c:manualLayout>
                  <c:x val="1.7035269072208748E-2"/>
                  <c:y val="9.1438320209973653E-2"/>
                </c:manualLayout>
              </c:layout>
              <c:numFmt formatCode="0.0%" sourceLinked="0"/>
              <c:spPr>
                <a:noFill/>
                <a:ln>
                  <a:noFill/>
                </a:ln>
                <a:effectLst/>
              </c:spPr>
              <c:txPr>
                <a:bodyPr anchorCtr="0"/>
                <a:lstStyle/>
                <a:p>
                  <a:pPr algn="l">
                    <a:defRPr sz="900" b="0">
                      <a:solidFill>
                        <a:schemeClr val="tx1">
                          <a:lumMod val="65000"/>
                          <a:lumOff val="35000"/>
                        </a:schemeClr>
                      </a:solidFill>
                      <a:latin typeface="Franklin Gothic Book" panose="020B0503020102020204" pitchFamily="34" charset="0"/>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6"/>
              <c:layout>
                <c:manualLayout>
                  <c:x val="4.647424164498184E-3"/>
                  <c:y val="-1.1141555817716095E-3"/>
                </c:manualLayout>
              </c:layout>
              <c:tx>
                <c:rich>
                  <a:bodyPr anchorCtr="0"/>
                  <a:lstStyle/>
                  <a:p>
                    <a:pPr algn="r">
                      <a:defRPr sz="1200" b="1">
                        <a:solidFill>
                          <a:schemeClr val="tx1">
                            <a:lumMod val="65000"/>
                            <a:lumOff val="35000"/>
                          </a:schemeClr>
                        </a:solidFill>
                        <a:latin typeface="Franklin Gothic Book" panose="020B0503020102020204" pitchFamily="34" charset="0"/>
                      </a:defRPr>
                    </a:pPr>
                    <a:r>
                      <a:rPr lang="en-US" altLang="ko-KR" sz="1200" baseline="0" dirty="0">
                        <a:solidFill>
                          <a:schemeClr val="tx1">
                            <a:lumMod val="65000"/>
                            <a:lumOff val="35000"/>
                          </a:schemeClr>
                        </a:solidFill>
                      </a:rPr>
                      <a:t>Others </a:t>
                    </a:r>
                    <a:fld id="{6F054553-CA63-41A5-82BE-662449C7B568}" type="VALUE">
                      <a:rPr lang="en-US" altLang="ko-KR" sz="1200" baseline="0">
                        <a:solidFill>
                          <a:schemeClr val="tx1">
                            <a:lumMod val="65000"/>
                            <a:lumOff val="35000"/>
                          </a:schemeClr>
                        </a:solidFill>
                      </a:rPr>
                      <a:pPr algn="r">
                        <a:defRPr sz="1200" b="1">
                          <a:solidFill>
                            <a:schemeClr val="tx1">
                              <a:lumMod val="65000"/>
                              <a:lumOff val="35000"/>
                            </a:schemeClr>
                          </a:solidFill>
                          <a:latin typeface="Franklin Gothic Book" panose="020B0503020102020204" pitchFamily="34" charset="0"/>
                        </a:defRPr>
                      </a:pPr>
                      <a:t>[VALUE]</a:t>
                    </a:fld>
                    <a:endParaRPr lang="en-US" altLang="ko-KR" sz="1200" baseline="0" dirty="0">
                      <a:solidFill>
                        <a:schemeClr val="tx1">
                          <a:lumMod val="65000"/>
                          <a:lumOff val="35000"/>
                        </a:schemeClr>
                      </a:solidFill>
                    </a:endParaRPr>
                  </a:p>
                </c:rich>
              </c:tx>
              <c:numFmt formatCode="0.0%" sourceLinked="0"/>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0140055409740446"/>
                      <c:h val="0.19225021872265968"/>
                    </c:manualLayout>
                  </c15:layout>
                  <c15:dlblFieldTable/>
                  <c15:showDataLabelsRange val="0"/>
                </c:ext>
              </c:extLst>
            </c:dLbl>
            <c:numFmt formatCode="0.0%" sourceLinked="0"/>
            <c:spPr>
              <a:noFill/>
              <a:ln>
                <a:noFill/>
              </a:ln>
              <a:effectLst/>
            </c:spPr>
            <c:txPr>
              <a:bodyPr anchorCtr="0"/>
              <a:lstStyle/>
              <a:p>
                <a:pPr algn="l">
                  <a:defRPr sz="800">
                    <a:solidFill>
                      <a:schemeClr val="tx1">
                        <a:lumMod val="65000"/>
                        <a:lumOff val="35000"/>
                      </a:schemeClr>
                    </a:solidFill>
                    <a:latin typeface="Franklin Gothic Book" panose="020B0503020102020204" pitchFamily="34" charset="0"/>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race_ethinicity2000!$C$3:$C$8</c:f>
              <c:strCache>
                <c:ptCount val="6"/>
                <c:pt idx="0">
                  <c:v>White</c:v>
                </c:pt>
                <c:pt idx="1">
                  <c:v>Black</c:v>
                </c:pt>
                <c:pt idx="2">
                  <c:v>Asian</c:v>
                </c:pt>
                <c:pt idx="3">
                  <c:v>American Indian &amp; Alaska Native</c:v>
                </c:pt>
                <c:pt idx="4">
                  <c:v>Native Hawaiian &amp; Other Pacific islander</c:v>
                </c:pt>
                <c:pt idx="5">
                  <c:v>Two or More Races</c:v>
                </c:pt>
              </c:strCache>
            </c:strRef>
          </c:cat>
          <c:val>
            <c:numRef>
              <c:f>race_ethinicity2000!$E$3:$E$8</c:f>
              <c:numCache>
                <c:formatCode>0.000;[Red]0.000</c:formatCode>
                <c:ptCount val="6"/>
                <c:pt idx="0">
                  <c:v>0.54993425941805296</c:v>
                </c:pt>
                <c:pt idx="1">
                  <c:v>0.43871262790830617</c:v>
                </c:pt>
                <c:pt idx="2">
                  <c:v>1.863602583890699E-3</c:v>
                </c:pt>
                <c:pt idx="3">
                  <c:v>1.5663408220431029E-3</c:v>
                </c:pt>
                <c:pt idx="4" formatCode="0.0000;[Red]0.0000">
                  <c:v>5.7165723432230034E-5</c:v>
                </c:pt>
                <c:pt idx="5">
                  <c:v>7.8660035442748525E-3</c:v>
                </c:pt>
              </c:numCache>
            </c:numRef>
          </c:val>
        </c:ser>
        <c:dLbls>
          <c:dLblPos val="bestFit"/>
          <c:showLegendKey val="0"/>
          <c:showVal val="1"/>
          <c:showCatName val="1"/>
          <c:showSerName val="0"/>
          <c:showPercent val="0"/>
          <c:showBubbleSize val="0"/>
          <c:showLeaderLines val="1"/>
        </c:dLbls>
        <c:gapWidth val="150"/>
        <c:splitType val="pos"/>
        <c:splitPos val="4"/>
        <c:secondPieSize val="75"/>
        <c:serLines/>
      </c:ofPieChart>
    </c:plotArea>
    <c:plotVisOnly val="1"/>
    <c:dispBlanksAs val="gap"/>
    <c:showDLblsOverMax val="0"/>
  </c:chart>
  <c:spPr>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722222222222227E-2"/>
          <c:y val="3.4259259259259267E-2"/>
          <c:w val="0.88101851851851853"/>
          <c:h val="0.88101851851851853"/>
        </c:manualLayout>
      </c:layout>
      <c:pieChart>
        <c:varyColors val="1"/>
        <c:ser>
          <c:idx val="1"/>
          <c:order val="0"/>
          <c:tx>
            <c:strRef>
              <c:f>'[14.xlsx]Sheet1'!$F$86:$F$87</c:f>
              <c:strCache>
                <c:ptCount val="1"/>
                <c:pt idx="0">
                  <c:v>Rest of LA SET FOREVER</c:v>
                </c:pt>
              </c:strCache>
            </c:strRef>
          </c:tx>
          <c:spPr>
            <a:solidFill>
              <a:srgbClr val="E48C5A"/>
            </a:solidFill>
            <a:ln w="19050">
              <a:solidFill>
                <a:schemeClr val="bg1"/>
              </a:solidFill>
            </a:ln>
          </c:spPr>
          <c:dPt>
            <c:idx val="0"/>
            <c:bubble3D val="0"/>
          </c:dPt>
          <c:dPt>
            <c:idx val="1"/>
            <c:bubble3D val="0"/>
            <c:spPr>
              <a:solidFill>
                <a:srgbClr val="61BDAC"/>
              </a:solidFill>
              <a:ln w="19050">
                <a:solidFill>
                  <a:schemeClr val="bg1"/>
                </a:solidFill>
              </a:ln>
            </c:spPr>
          </c:dPt>
          <c:dLbls>
            <c:dLbl>
              <c:idx val="0"/>
              <c:layout>
                <c:manualLayout>
                  <c:x val="0.26967896374064354"/>
                  <c:y val="-0.17246585496257413"/>
                </c:manualLayout>
              </c:layout>
              <c:tx>
                <c:rich>
                  <a:bodyPr/>
                  <a:lstStyle/>
                  <a:p>
                    <a:pPr>
                      <a:defRPr sz="1400" b="0">
                        <a:latin typeface="Franklin Gothic Demi Cond" panose="020B0706030402020204" pitchFamily="34" charset="0"/>
                      </a:defRPr>
                    </a:pPr>
                    <a:r>
                      <a:rPr lang="en-US" sz="1400" b="0" dirty="0">
                        <a:solidFill>
                          <a:schemeClr val="bg1"/>
                        </a:solidFill>
                        <a:latin typeface="Franklin Gothic Demi Cond" panose="020B0706030402020204" pitchFamily="34" charset="0"/>
                      </a:rPr>
                      <a:t>Rest of </a:t>
                    </a:r>
                    <a:r>
                      <a:rPr lang="en-US" sz="1400" b="0" dirty="0" smtClean="0">
                        <a:solidFill>
                          <a:schemeClr val="bg1"/>
                        </a:solidFill>
                        <a:latin typeface="Franklin Gothic Demi Cond" panose="020B0706030402020204" pitchFamily="34" charset="0"/>
                      </a:rPr>
                      <a:t>Louisiana, 1.47</a:t>
                    </a:r>
                    <a:endParaRPr lang="en-US" sz="1400" b="0" dirty="0">
                      <a:solidFill>
                        <a:schemeClr val="bg1"/>
                      </a:solidFill>
                      <a:latin typeface="Franklin Gothic Demi Cond" panose="020B0706030402020204" pitchFamily="34" charset="0"/>
                    </a:endParaRPr>
                  </a:p>
                </c:rich>
              </c:tx>
              <c:numFmt formatCode="#,##0.00" sourceLinked="0"/>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35053992093580894"/>
                      <c:h val="0.34197530864197528"/>
                    </c:manualLayout>
                  </c15:layout>
                </c:ext>
              </c:extLst>
            </c:dLbl>
            <c:dLbl>
              <c:idx val="1"/>
              <c:layout>
                <c:manualLayout>
                  <c:x val="-0.17165921389455949"/>
                  <c:y val="6.4930049253102626E-2"/>
                </c:manualLayout>
              </c:layout>
              <c:tx>
                <c:rich>
                  <a:bodyPr wrap="square" lIns="38100" tIns="19050" rIns="38100" bIns="19050" anchor="ctr">
                    <a:spAutoFit/>
                  </a:bodyPr>
                  <a:lstStyle/>
                  <a:p>
                    <a:pPr>
                      <a:defRPr sz="1200" b="0">
                        <a:solidFill>
                          <a:schemeClr val="tx1"/>
                        </a:solidFill>
                        <a:latin typeface="Franklin Gothic Demi Cond" panose="020B0706030402020204" pitchFamily="34" charset="0"/>
                      </a:defRPr>
                    </a:pPr>
                    <a:r>
                      <a:rPr lang="en-US" sz="1200" b="0" dirty="0">
                        <a:solidFill>
                          <a:schemeClr val="tx1"/>
                        </a:solidFill>
                        <a:latin typeface="Franklin Gothic Demi Cond" panose="020B0706030402020204" pitchFamily="34" charset="0"/>
                      </a:rPr>
                      <a:t>SET FOREVER, </a:t>
                    </a:r>
                    <a:r>
                      <a:rPr lang="en-US" sz="1200" b="0" dirty="0" smtClean="0">
                        <a:solidFill>
                          <a:schemeClr val="tx1"/>
                        </a:solidFill>
                        <a:latin typeface="Franklin Gothic Demi Cond" panose="020B0706030402020204" pitchFamily="34" charset="0"/>
                      </a:rPr>
                      <a:t>0.31</a:t>
                    </a:r>
                    <a:endParaRPr lang="en-US" sz="1200" b="0" dirty="0">
                      <a:solidFill>
                        <a:schemeClr val="tx1"/>
                      </a:solidFill>
                      <a:latin typeface="Franklin Gothic Demi Cond" panose="020B0706030402020204" pitchFamily="34" charset="0"/>
                    </a:endParaRP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33953169048313403"/>
                      <c:h val="0.34197530864197528"/>
                    </c:manualLayout>
                  </c15:layout>
                </c:ext>
              </c:extLst>
            </c:dLbl>
            <c:spPr>
              <a:noFill/>
              <a:ln>
                <a:noFill/>
              </a:ln>
              <a:effectLst/>
            </c:spPr>
            <c:txPr>
              <a:bodyPr wrap="square" lIns="38100" tIns="19050" rIns="38100" bIns="19050" anchor="ctr">
                <a:spAutoFit/>
              </a:bodyPr>
              <a:lstStyle/>
              <a:p>
                <a:pPr>
                  <a:defRPr sz="1400" b="0">
                    <a:latin typeface="Franklin Gothic Demi Cond" panose="020B070603040202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'[14.xlsx]Sheet1'!$F$86:$F$87</c:f>
              <c:strCache>
                <c:ptCount val="2"/>
                <c:pt idx="0">
                  <c:v>Rest of LA</c:v>
                </c:pt>
                <c:pt idx="1">
                  <c:v>SET FOREVER</c:v>
                </c:pt>
              </c:strCache>
            </c:strRef>
          </c:cat>
          <c:val>
            <c:numRef>
              <c:f>'[14.xlsx]Sheet1'!$V$86:$V$87</c:f>
              <c:numCache>
                <c:formatCode>General</c:formatCode>
                <c:ptCount val="2"/>
                <c:pt idx="0">
                  <c:v>1.5</c:v>
                </c:pt>
                <c:pt idx="1">
                  <c:v>0.3</c:v>
                </c:pt>
              </c:numCache>
            </c:numRef>
          </c:val>
        </c:ser>
        <c:dLbls>
          <c:showLegendKey val="0"/>
          <c:showVal val="0"/>
          <c:showCatName val="1"/>
          <c:showSerName val="0"/>
          <c:showPercent val="1"/>
          <c:showBubbleSize val="0"/>
          <c:showLeaderLines val="1"/>
        </c:dLbls>
        <c:firstSliceAng val="58"/>
      </c:pieChart>
      <c:spPr>
        <a:noFill/>
        <a:ln>
          <a:noFill/>
        </a:ln>
        <a:effectLst/>
      </c:spPr>
    </c:plotArea>
    <c:plotVisOnly val="1"/>
    <c:dispBlanksAs val="gap"/>
    <c:showDLblsOverMax val="0"/>
  </c:chart>
  <c:spPr>
    <a:noFill/>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8700354037749E-2"/>
          <c:y val="2.7948171239840905E-2"/>
          <c:w val="0.8987835988420162"/>
          <c:h val="0.94073997552251343"/>
        </c:manualLayout>
      </c:layout>
      <c:pieChart>
        <c:varyColors val="1"/>
        <c:ser>
          <c:idx val="1"/>
          <c:order val="0"/>
          <c:tx>
            <c:strRef>
              <c:f>'[14.xlsx]Sheet1'!$F$86:$F$87</c:f>
              <c:strCache>
                <c:ptCount val="1"/>
                <c:pt idx="0">
                  <c:v>LA LACES</c:v>
                </c:pt>
              </c:strCache>
            </c:strRef>
          </c:tx>
          <c:spPr>
            <a:solidFill>
              <a:srgbClr val="379F70"/>
            </a:solidFill>
            <a:ln w="19050">
              <a:solidFill>
                <a:schemeClr val="bg1"/>
              </a:solidFill>
            </a:ln>
          </c:spPr>
          <c:dPt>
            <c:idx val="0"/>
            <c:bubble3D val="0"/>
            <c:spPr>
              <a:solidFill>
                <a:srgbClr val="E48C5A"/>
              </a:solidFill>
              <a:ln w="19050">
                <a:solidFill>
                  <a:schemeClr val="bg1"/>
                </a:solidFill>
              </a:ln>
            </c:spPr>
          </c:dPt>
          <c:dPt>
            <c:idx val="1"/>
            <c:bubble3D val="0"/>
            <c:spPr>
              <a:solidFill>
                <a:srgbClr val="61BDAC"/>
              </a:solidFill>
              <a:ln w="19050">
                <a:solidFill>
                  <a:schemeClr val="bg1"/>
                </a:solidFill>
              </a:ln>
            </c:spPr>
          </c:dPt>
          <c:dLbls>
            <c:dLbl>
              <c:idx val="0"/>
              <c:layout>
                <c:manualLayout>
                  <c:x val="0.10931933508311457"/>
                  <c:y val="-0.12952624671916016"/>
                </c:manualLayout>
              </c:layout>
              <c:tx>
                <c:rich>
                  <a:bodyPr/>
                  <a:lstStyle/>
                  <a:p>
                    <a:fld id="{5015EF8A-4625-417C-A2CE-A4725AF61C92}" type="CATEGORYNAME">
                      <a:rPr lang="en-US" dirty="0"/>
                      <a:pPr/>
                      <a:t>[CATEGORY NAME]</a:t>
                    </a:fld>
                    <a:r>
                      <a:rPr lang="en-US" baseline="0" dirty="0"/>
                      <a:t>, </a:t>
                    </a:r>
                    <a:r>
                      <a:rPr lang="en-US" baseline="0" dirty="0" smtClean="0"/>
                      <a:t>1.45</a:t>
                    </a:r>
                  </a:p>
                </c:rich>
              </c:tx>
              <c:showLegendKey val="0"/>
              <c:showVal val="1"/>
              <c:showCatName val="1"/>
              <c:showSerName val="0"/>
              <c:showPercent val="0"/>
              <c:showBubbleSize val="0"/>
              <c:extLst>
                <c:ext xmlns:c15="http://schemas.microsoft.com/office/drawing/2012/chart" uri="{CE6537A1-D6FC-4f65-9D91-7224C49458BB}">
                  <c15:layout>
                    <c:manualLayout>
                      <c:w val="0.39141688538932634"/>
                      <c:h val="0.31305555555555553"/>
                    </c:manualLayout>
                  </c15:layout>
                  <c15:dlblFieldTable/>
                  <c15:showDataLabelsRange val="0"/>
                </c:ext>
              </c:extLst>
            </c:dLbl>
            <c:dLbl>
              <c:idx val="1"/>
              <c:layout>
                <c:manualLayout>
                  <c:x val="-8.6777559055118109E-2"/>
                  <c:y val="0.14089829396325459"/>
                </c:manualLayout>
              </c:layout>
              <c:tx>
                <c:rich>
                  <a:bodyPr/>
                  <a:lstStyle/>
                  <a:p>
                    <a:r>
                      <a:rPr lang="en-US" baseline="0" dirty="0" smtClean="0"/>
                      <a:t>SET FOREVER, </a:t>
                    </a:r>
                    <a:fld id="{659C07CD-D9D1-41A7-992E-05ECBEF8AF48}" type="VALUE">
                      <a:rPr lang="en-US" baseline="0"/>
                      <a:pPr/>
                      <a:t>[VALUE]</a:t>
                    </a:fld>
                    <a:endParaRPr lang="en-US" baseline="0" dirty="0" smtClean="0"/>
                  </a:p>
                </c:rich>
              </c:tx>
              <c:showLegendKey val="0"/>
              <c:showVal val="1"/>
              <c:showCatName val="1"/>
              <c:showSerName val="0"/>
              <c:showPercent val="0"/>
              <c:showBubbleSize val="0"/>
              <c:extLst>
                <c:ext xmlns:c15="http://schemas.microsoft.com/office/drawing/2012/chart" uri="{CE6537A1-D6FC-4f65-9D91-7224C49458BB}">
                  <c15:layout>
                    <c:manualLayout>
                      <c:w val="0.39311111111111108"/>
                      <c:h val="0.45749999999999996"/>
                    </c:manualLayout>
                  </c15:layout>
                  <c15:dlblFieldTable/>
                  <c15:showDataLabelsRange val="0"/>
                </c:ext>
              </c:extLst>
            </c:dLbl>
            <c:spPr>
              <a:noFill/>
              <a:ln>
                <a:noFill/>
              </a:ln>
              <a:effectLst/>
            </c:spPr>
            <c:txPr>
              <a:bodyPr/>
              <a:lstStyle/>
              <a:p>
                <a:pPr>
                  <a:defRPr sz="1400" b="0">
                    <a:solidFill>
                      <a:schemeClr val="bg1"/>
                    </a:solidFill>
                    <a:latin typeface="Franklin Gothic Demi Cond" panose="020B070603040202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'[14.xlsx]Sheet1'!$F$104:$F$105</c:f>
              <c:strCache>
                <c:ptCount val="2"/>
                <c:pt idx="0">
                  <c:v>Rest of Louisiana</c:v>
                </c:pt>
                <c:pt idx="1">
                  <c:v>SETS FOREVER</c:v>
                </c:pt>
              </c:strCache>
            </c:strRef>
          </c:cat>
          <c:val>
            <c:numRef>
              <c:f>'[14.xlsx]Sheet1'!$V$104:$V$105</c:f>
              <c:numCache>
                <c:formatCode>General</c:formatCode>
                <c:ptCount val="2"/>
                <c:pt idx="0">
                  <c:v>1.44</c:v>
                </c:pt>
                <c:pt idx="1">
                  <c:v>0.77</c:v>
                </c:pt>
              </c:numCache>
            </c:numRef>
          </c:val>
        </c:ser>
        <c:dLbls>
          <c:showLegendKey val="0"/>
          <c:showVal val="0"/>
          <c:showCatName val="1"/>
          <c:showSerName val="0"/>
          <c:showPercent val="1"/>
          <c:showBubbleSize val="0"/>
          <c:showLeaderLines val="1"/>
        </c:dLbls>
        <c:firstSliceAng val="133"/>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1"/>
          <c:order val="0"/>
          <c:tx>
            <c:strRef>
              <c:f>Sheet1!$C$3</c:f>
              <c:strCache>
                <c:ptCount val="1"/>
                <c:pt idx="0">
                  <c:v>LLRI</c:v>
                </c:pt>
              </c:strCache>
            </c:strRef>
          </c:tx>
          <c:spPr>
            <a:ln>
              <a:solidFill>
                <a:srgbClr val="45B29D"/>
              </a:solidFill>
            </a:ln>
          </c:spPr>
          <c:marker>
            <c:symbol val="none"/>
          </c:marker>
          <c:dLbls>
            <c:dLbl>
              <c:idx val="0"/>
              <c:layout>
                <c:manualLayout>
                  <c:x val="-4.3100598930473313E-2"/>
                  <c:y val="-2.91968599033816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8394513822203392E-2"/>
                  <c:y val="-3.0193236714975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layout>
                <c:manualLayout>
                  <c:x val="-1.1831047425918166E-2"/>
                  <c:y val="1.50966183574879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layout>
                <c:manualLayout>
                  <c:x val="-7.053167422922297E-3"/>
                  <c:y val="-2.91968599033816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wrap="square" lIns="38100" tIns="19050" rIns="38100" bIns="19050" anchor="ctr">
                <a:spAutoFit/>
              </a:bodyPr>
              <a:lstStyle/>
              <a:p>
                <a:pPr>
                  <a:defRPr>
                    <a:solidFill>
                      <a:srgbClr val="45B29D"/>
                    </a:solidFill>
                    <a:latin typeface="Franklin Gothic Book" panose="020B05030201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Sheet1!$B$4:$B$14</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Sheet1!$C$4:$C$14</c:f>
              <c:numCache>
                <c:formatCode>0.0%</c:formatCode>
                <c:ptCount val="11"/>
                <c:pt idx="0">
                  <c:v>0.10400000000000001</c:v>
                </c:pt>
                <c:pt idx="1">
                  <c:v>9.5000000000000001E-2</c:v>
                </c:pt>
                <c:pt idx="2">
                  <c:v>6.5000000000000002E-2</c:v>
                </c:pt>
                <c:pt idx="3">
                  <c:v>7.8E-2</c:v>
                </c:pt>
                <c:pt idx="4">
                  <c:v>8.5000000000000006E-2</c:v>
                </c:pt>
                <c:pt idx="5">
                  <c:v>0.126</c:v>
                </c:pt>
                <c:pt idx="6">
                  <c:v>0.14000000000000001</c:v>
                </c:pt>
                <c:pt idx="7">
                  <c:v>0.13699999999999998</c:v>
                </c:pt>
                <c:pt idx="8">
                  <c:v>0.127</c:v>
                </c:pt>
                <c:pt idx="9">
                  <c:v>0.11800000000000001</c:v>
                </c:pt>
                <c:pt idx="10">
                  <c:v>0.11</c:v>
                </c:pt>
              </c:numCache>
            </c:numRef>
          </c:val>
          <c:smooth val="0"/>
        </c:ser>
        <c:ser>
          <c:idx val="2"/>
          <c:order val="1"/>
          <c:tx>
            <c:strRef>
              <c:f>Sheet1!$D$3</c:f>
              <c:strCache>
                <c:ptCount val="1"/>
                <c:pt idx="0">
                  <c:v>nonLLRI</c:v>
                </c:pt>
              </c:strCache>
            </c:strRef>
          </c:tx>
          <c:spPr>
            <a:ln>
              <a:solidFill>
                <a:srgbClr val="E27A3F"/>
              </a:solidFill>
            </a:ln>
          </c:spPr>
          <c:marker>
            <c:symbol val="none"/>
          </c:marker>
          <c:dLbls>
            <c:dLbl>
              <c:idx val="0"/>
              <c:layout>
                <c:manualLayout>
                  <c:x val="-4.8849929032347014E-2"/>
                  <c:y val="-3.050277682680980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5493142277754242E-2"/>
                  <c:y val="-2.415458937198067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layout>
                <c:manualLayout>
                  <c:x val="-1.6563466396285399E-2"/>
                  <c:y val="1.50966183574879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layout>
                <c:manualLayout>
                  <c:x val="-9.41937690810574E-3"/>
                  <c:y val="-2.01388888888888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wrap="square" lIns="38100" tIns="19050" rIns="38100" bIns="19050" anchor="ctr">
                <a:spAutoFit/>
              </a:bodyPr>
              <a:lstStyle/>
              <a:p>
                <a:pPr>
                  <a:defRPr>
                    <a:solidFill>
                      <a:srgbClr val="E27A3F"/>
                    </a:solidFill>
                    <a:latin typeface="Franklin Gothic Book" panose="020B05030201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Sheet1!$B$4:$B$14</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Sheet1!$D$4:$D$14</c:f>
              <c:numCache>
                <c:formatCode>0.0%</c:formatCode>
                <c:ptCount val="11"/>
                <c:pt idx="0">
                  <c:v>5.8497856111267697E-2</c:v>
                </c:pt>
                <c:pt idx="1">
                  <c:v>6.8066368049012962E-2</c:v>
                </c:pt>
                <c:pt idx="2">
                  <c:v>4.251862464770409E-2</c:v>
                </c:pt>
                <c:pt idx="3">
                  <c:v>4.1979972453114238E-2</c:v>
                </c:pt>
                <c:pt idx="4">
                  <c:v>4.8563572154753862E-2</c:v>
                </c:pt>
                <c:pt idx="5">
                  <c:v>6.7309495045923928E-2</c:v>
                </c:pt>
                <c:pt idx="6">
                  <c:v>7.8770836090717278E-2</c:v>
                </c:pt>
                <c:pt idx="7">
                  <c:v>7.7572720295110476E-2</c:v>
                </c:pt>
                <c:pt idx="8">
                  <c:v>7.0415364629050944E-2</c:v>
                </c:pt>
                <c:pt idx="9">
                  <c:v>6.6516843542080678E-2</c:v>
                </c:pt>
                <c:pt idx="10">
                  <c:v>6.311693282382376E-2</c:v>
                </c:pt>
              </c:numCache>
            </c:numRef>
          </c:val>
          <c:smooth val="0"/>
        </c:ser>
        <c:ser>
          <c:idx val="3"/>
          <c:order val="2"/>
          <c:tx>
            <c:strRef>
              <c:f>Sheet1!$E$3</c:f>
              <c:strCache>
                <c:ptCount val="1"/>
                <c:pt idx="0">
                  <c:v>US total</c:v>
                </c:pt>
              </c:strCache>
            </c:strRef>
          </c:tx>
          <c:marker>
            <c:symbol val="none"/>
          </c:marker>
          <c:dLbls>
            <c:dLbl>
              <c:idx val="0"/>
              <c:layout>
                <c:manualLayout>
                  <c:x val="-4.9327083559241126E-2"/>
                  <c:y val="2.748345315531210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0.11682479280761753"/>
                  <c:y val="-2.515096618357498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4.0734389445289697E-2"/>
                  <c:y val="-2.213164251207729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layout>
                <c:manualLayout>
                  <c:x val="-1.4151795878472971E-2"/>
                  <c:y val="2.3158212560386363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4905126178586584E-2"/>
                      <c:h val="4.3297101449275364E-2"/>
                    </c:manualLayout>
                  </c15:layout>
                </c:ext>
              </c:extLst>
            </c:dLbl>
            <c:numFmt formatCode="0.0%" sourceLinked="0"/>
            <c:spPr>
              <a:noFill/>
              <a:ln>
                <a:noFill/>
              </a:ln>
              <a:effectLst/>
            </c:spPr>
            <c:txPr>
              <a:bodyPr wrap="square" lIns="38100" tIns="19050" rIns="38100" bIns="19050" anchor="ctr">
                <a:spAutoFit/>
              </a:bodyPr>
              <a:lstStyle/>
              <a:p>
                <a:pPr>
                  <a:defRPr>
                    <a:solidFill>
                      <a:schemeClr val="accent4">
                        <a:lumMod val="75000"/>
                      </a:schemeClr>
                    </a:solidFill>
                    <a:latin typeface="Franklin Gothic Book" panose="020B05030201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Sheet1!$B$4:$B$14</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Sheet1!$E$4:$E$14</c:f>
              <c:numCache>
                <c:formatCode>0.0%</c:formatCode>
                <c:ptCount val="11"/>
                <c:pt idx="0">
                  <c:v>5.5E-2</c:v>
                </c:pt>
                <c:pt idx="1">
                  <c:v>5.0999999999999997E-2</c:v>
                </c:pt>
                <c:pt idx="2">
                  <c:v>4.5999999999999999E-2</c:v>
                </c:pt>
                <c:pt idx="3">
                  <c:v>4.5999999999999999E-2</c:v>
                </c:pt>
                <c:pt idx="4">
                  <c:v>5.7999999999999996E-2</c:v>
                </c:pt>
                <c:pt idx="5">
                  <c:v>9.3000000000000013E-2</c:v>
                </c:pt>
                <c:pt idx="6">
                  <c:v>9.6000000000000002E-2</c:v>
                </c:pt>
                <c:pt idx="7">
                  <c:v>8.900000000000001E-2</c:v>
                </c:pt>
                <c:pt idx="8">
                  <c:v>8.1000000000000003E-2</c:v>
                </c:pt>
                <c:pt idx="9">
                  <c:v>7.400000000000001E-2</c:v>
                </c:pt>
                <c:pt idx="10">
                  <c:v>6.2E-2</c:v>
                </c:pt>
              </c:numCache>
            </c:numRef>
          </c:val>
          <c:smooth val="0"/>
        </c:ser>
        <c:dLbls>
          <c:showLegendKey val="0"/>
          <c:showVal val="0"/>
          <c:showCatName val="0"/>
          <c:showSerName val="0"/>
          <c:showPercent val="0"/>
          <c:showBubbleSize val="0"/>
        </c:dLbls>
        <c:smooth val="0"/>
        <c:axId val="211024904"/>
        <c:axId val="211025296"/>
      </c:lineChart>
      <c:catAx>
        <c:axId val="211024904"/>
        <c:scaling>
          <c:orientation val="minMax"/>
        </c:scaling>
        <c:delete val="0"/>
        <c:axPos val="b"/>
        <c:numFmt formatCode="General" sourceLinked="1"/>
        <c:majorTickMark val="out"/>
        <c:minorTickMark val="none"/>
        <c:tickLblPos val="nextTo"/>
        <c:txPr>
          <a:bodyPr/>
          <a:lstStyle/>
          <a:p>
            <a:pPr>
              <a:defRPr sz="1050">
                <a:solidFill>
                  <a:schemeClr val="tx1">
                    <a:lumMod val="75000"/>
                    <a:lumOff val="25000"/>
                  </a:schemeClr>
                </a:solidFill>
                <a:latin typeface="Franklin Gothic Book" panose="020B0503020102020204" pitchFamily="34" charset="0"/>
              </a:defRPr>
            </a:pPr>
            <a:endParaRPr lang="en-US"/>
          </a:p>
        </c:txPr>
        <c:crossAx val="211025296"/>
        <c:crosses val="autoZero"/>
        <c:auto val="1"/>
        <c:lblAlgn val="ctr"/>
        <c:lblOffset val="100"/>
        <c:noMultiLvlLbl val="0"/>
      </c:catAx>
      <c:valAx>
        <c:axId val="211025296"/>
        <c:scaling>
          <c:orientation val="minMax"/>
          <c:max val="0.15000000000000002"/>
          <c:min val="3.0000000000000006E-2"/>
        </c:scaling>
        <c:delete val="0"/>
        <c:axPos val="l"/>
        <c:majorGridlines>
          <c:spPr>
            <a:ln>
              <a:solidFill>
                <a:schemeClr val="bg1">
                  <a:lumMod val="75000"/>
                </a:schemeClr>
              </a:solidFill>
            </a:ln>
          </c:spPr>
        </c:majorGridlines>
        <c:numFmt formatCode="0.0%" sourceLinked="0"/>
        <c:majorTickMark val="out"/>
        <c:minorTickMark val="none"/>
        <c:tickLblPos val="nextTo"/>
        <c:txPr>
          <a:bodyPr/>
          <a:lstStyle/>
          <a:p>
            <a:pPr>
              <a:defRPr sz="1050">
                <a:solidFill>
                  <a:schemeClr val="tx1">
                    <a:lumMod val="75000"/>
                    <a:lumOff val="25000"/>
                  </a:schemeClr>
                </a:solidFill>
                <a:latin typeface="Franklin Gothic Book" panose="020B0503020102020204" pitchFamily="34" charset="0"/>
              </a:defRPr>
            </a:pPr>
            <a:endParaRPr lang="en-US"/>
          </a:p>
        </c:txPr>
        <c:crossAx val="211024904"/>
        <c:crosses val="autoZero"/>
        <c:crossBetween val="between"/>
        <c:majorUnit val="3.0000000000000006E-2"/>
      </c:valAx>
    </c:plotArea>
    <c:plotVisOnly val="1"/>
    <c:dispBlanksAs val="gap"/>
    <c:showDLblsOverMax val="0"/>
  </c:chart>
  <c:spPr>
    <a:noFill/>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8379814905544"/>
          <c:y val="4.0452500453896166E-2"/>
          <c:w val="0.84868813988055636"/>
          <c:h val="0.91173999900968106"/>
        </c:manualLayout>
      </c:layout>
      <c:barChart>
        <c:barDir val="col"/>
        <c:grouping val="clustered"/>
        <c:varyColors val="0"/>
        <c:ser>
          <c:idx val="0"/>
          <c:order val="0"/>
          <c:tx>
            <c:strRef>
              <c:f>'Earnings per worker'!$A$3</c:f>
              <c:strCache>
                <c:ptCount val="1"/>
                <c:pt idx="0">
                  <c:v>EC IN</c:v>
                </c:pt>
              </c:strCache>
            </c:strRef>
          </c:tx>
          <c:spPr>
            <a:solidFill>
              <a:srgbClr val="45B29D"/>
            </a:solidFill>
          </c:spPr>
          <c:invertIfNegative val="0"/>
          <c:dLbls>
            <c:dLbl>
              <c:idx val="0"/>
              <c:layout/>
              <c:tx>
                <c:rich>
                  <a:bodyPr/>
                  <a:lstStyle/>
                  <a:p>
                    <a:r>
                      <a:rPr lang="en-US" dirty="0"/>
                      <a:t>$</a:t>
                    </a:r>
                    <a:r>
                      <a:rPr lang="en-US" dirty="0" smtClean="0"/>
                      <a:t>33,138</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chemeClr val="bg1"/>
                    </a:solidFill>
                    <a:latin typeface="Franklin Gothic Demi" panose="020B07030201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'Earnings per worker'!$B$2</c:f>
              <c:strCache>
                <c:ptCount val="1"/>
                <c:pt idx="0">
                  <c:v>Average Earnings</c:v>
                </c:pt>
              </c:strCache>
            </c:strRef>
          </c:cat>
          <c:val>
            <c:numRef>
              <c:f>'Earnings per worker'!$B$3</c:f>
              <c:numCache>
                <c:formatCode>"$"#,##0</c:formatCode>
                <c:ptCount val="1"/>
                <c:pt idx="0">
                  <c:v>38724</c:v>
                </c:pt>
              </c:numCache>
            </c:numRef>
          </c:val>
        </c:ser>
        <c:ser>
          <c:idx val="1"/>
          <c:order val="1"/>
          <c:tx>
            <c:strRef>
              <c:f>'Earnings per worker'!$A$4</c:f>
              <c:strCache>
                <c:ptCount val="1"/>
                <c:pt idx="0">
                  <c:v>Rest of State</c:v>
                </c:pt>
              </c:strCache>
            </c:strRef>
          </c:tx>
          <c:spPr>
            <a:solidFill>
              <a:srgbClr val="E27A3F"/>
            </a:solidFill>
          </c:spPr>
          <c:invertIfNegative val="0"/>
          <c:dLbls>
            <c:dLbl>
              <c:idx val="0"/>
              <c:layout/>
              <c:tx>
                <c:rich>
                  <a:bodyPr/>
                  <a:lstStyle/>
                  <a:p>
                    <a:r>
                      <a:rPr lang="en-US" dirty="0" smtClean="0"/>
                      <a:t>$47,598</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chemeClr val="bg1"/>
                    </a:solidFill>
                    <a:latin typeface="Franklin Gothic Demi" panose="020B07030201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'Earnings per worker'!$B$2</c:f>
              <c:strCache>
                <c:ptCount val="1"/>
                <c:pt idx="0">
                  <c:v>Average Earnings</c:v>
                </c:pt>
              </c:strCache>
            </c:strRef>
          </c:cat>
          <c:val>
            <c:numRef>
              <c:f>'Earnings per worker'!$B$4</c:f>
              <c:numCache>
                <c:formatCode>"$"#,##0</c:formatCode>
                <c:ptCount val="1"/>
                <c:pt idx="0">
                  <c:v>46244</c:v>
                </c:pt>
              </c:numCache>
            </c:numRef>
          </c:val>
        </c:ser>
        <c:dLbls>
          <c:showLegendKey val="0"/>
          <c:showVal val="0"/>
          <c:showCatName val="0"/>
          <c:showSerName val="0"/>
          <c:showPercent val="0"/>
          <c:showBubbleSize val="0"/>
        </c:dLbls>
        <c:gapWidth val="150"/>
        <c:overlap val="-20"/>
        <c:axId val="211026080"/>
        <c:axId val="211026472"/>
      </c:barChart>
      <c:catAx>
        <c:axId val="211026080"/>
        <c:scaling>
          <c:orientation val="minMax"/>
        </c:scaling>
        <c:delete val="1"/>
        <c:axPos val="b"/>
        <c:numFmt formatCode="General" sourceLinked="1"/>
        <c:majorTickMark val="out"/>
        <c:minorTickMark val="none"/>
        <c:tickLblPos val="nextTo"/>
        <c:crossAx val="211026472"/>
        <c:crosses val="autoZero"/>
        <c:auto val="1"/>
        <c:lblAlgn val="ctr"/>
        <c:lblOffset val="100"/>
        <c:noMultiLvlLbl val="0"/>
      </c:catAx>
      <c:valAx>
        <c:axId val="211026472"/>
        <c:scaling>
          <c:orientation val="minMax"/>
          <c:max val="50000"/>
          <c:min val="0"/>
        </c:scaling>
        <c:delete val="0"/>
        <c:axPos val="l"/>
        <c:numFmt formatCode="&quot;$&quot;#,##0" sourceLinked="1"/>
        <c:majorTickMark val="out"/>
        <c:minorTickMark val="none"/>
        <c:tickLblPos val="nextTo"/>
        <c:spPr>
          <a:ln w="6350">
            <a:solidFill>
              <a:schemeClr val="bg1">
                <a:lumMod val="65000"/>
              </a:schemeClr>
            </a:solidFill>
          </a:ln>
        </c:spPr>
        <c:txPr>
          <a:bodyPr/>
          <a:lstStyle/>
          <a:p>
            <a:pPr>
              <a:defRPr sz="1000" b="0">
                <a:latin typeface="Franklin Gothic Book" panose="020B0503020102020204" pitchFamily="34" charset="0"/>
              </a:defRPr>
            </a:pPr>
            <a:endParaRPr lang="en-US"/>
          </a:p>
        </c:txPr>
        <c:crossAx val="211026080"/>
        <c:crosses val="autoZero"/>
        <c:crossBetween val="between"/>
        <c:majorUnit val="10000"/>
      </c:valAx>
      <c:spPr>
        <a:noFill/>
      </c:spPr>
    </c:plotArea>
    <c:plotVisOnly val="1"/>
    <c:dispBlanksAs val="gap"/>
    <c:showDLblsOverMax val="0"/>
  </c:chart>
  <c:spPr>
    <a:noFill/>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141337724941245"/>
          <c:y val="4.5792448419393089E-2"/>
          <c:w val="0.69180237255241572"/>
          <c:h val="0.84915867795676403"/>
        </c:manualLayout>
      </c:layout>
      <c:barChart>
        <c:barDir val="bar"/>
        <c:grouping val="stacked"/>
        <c:varyColors val="0"/>
        <c:ser>
          <c:idx val="1"/>
          <c:order val="0"/>
          <c:tx>
            <c:strRef>
              <c:f>'Exp&amp;Leakage'!$D$2</c:f>
              <c:strCache>
                <c:ptCount val="1"/>
                <c:pt idx="0">
                  <c:v>Satisfied in region</c:v>
                </c:pt>
              </c:strCache>
            </c:strRef>
          </c:tx>
          <c:spPr>
            <a:solidFill>
              <a:srgbClr val="208B9C"/>
            </a:solidFill>
          </c:spPr>
          <c:invertIfNegative val="0"/>
          <c:cat>
            <c:strRef>
              <c:f>'Exp&amp;Leakage'!$B$3:$B$25</c:f>
              <c:strCache>
                <c:ptCount val="23"/>
                <c:pt idx="0">
                  <c:v>Glass &amp; Ceramics</c:v>
                </c:pt>
                <c:pt idx="1">
                  <c:v>Electrical Equipment</c:v>
                </c:pt>
                <c:pt idx="2">
                  <c:v>Apparel &amp; Textiles</c:v>
                </c:pt>
                <c:pt idx="3">
                  <c:v>Computer &amp; Electronic Product</c:v>
                </c:pt>
                <c:pt idx="4">
                  <c:v>Machinery Manufacturing</c:v>
                </c:pt>
                <c:pt idx="5">
                  <c:v>Fabricated Metal</c:v>
                </c:pt>
                <c:pt idx="6">
                  <c:v>Mining</c:v>
                </c:pt>
                <c:pt idx="7">
                  <c:v>Education &amp; Knowledge Creation</c:v>
                </c:pt>
                <c:pt idx="8">
                  <c:v>Printing &amp; Publishing</c:v>
                </c:pt>
                <c:pt idx="9">
                  <c:v>Transportation Equipment</c:v>
                </c:pt>
                <c:pt idx="10">
                  <c:v>Primary Metal**</c:v>
                </c:pt>
                <c:pt idx="11">
                  <c:v>Forestry &amp; Wood Products</c:v>
                </c:pt>
                <c:pt idx="12">
                  <c:v>Arts, Entertainment &amp; Visitor Industries</c:v>
                </c:pt>
                <c:pt idx="13">
                  <c:v>Defense &amp; Security</c:v>
                </c:pt>
                <c:pt idx="14">
                  <c:v>Chemicals</c:v>
                </c:pt>
                <c:pt idx="15">
                  <c:v>Transportation and Logistics</c:v>
                </c:pt>
                <c:pt idx="16">
                  <c:v>IT &amp; Telecommunications</c:v>
                </c:pt>
                <c:pt idx="17">
                  <c:v>Manufacturing Supercluster</c:v>
                </c:pt>
                <c:pt idx="18">
                  <c:v>Advanced Materials</c:v>
                </c:pt>
                <c:pt idx="19">
                  <c:v>Biomed/Biotechnical**</c:v>
                </c:pt>
                <c:pt idx="20">
                  <c:v>Agribusiness &amp; Food Processing**</c:v>
                </c:pt>
                <c:pt idx="21">
                  <c:v>Energy (Fossil &amp; Renewable)</c:v>
                </c:pt>
                <c:pt idx="22">
                  <c:v>Business &amp; Finance</c:v>
                </c:pt>
              </c:strCache>
            </c:strRef>
          </c:cat>
          <c:val>
            <c:numRef>
              <c:f>'Exp&amp;Leakage'!$D$3:$D$25</c:f>
              <c:numCache>
                <c:formatCode>_("$"* #,##0_);_("$"* \(#,##0\);_("$"* "-"??_);_(@_)</c:formatCode>
                <c:ptCount val="23"/>
                <c:pt idx="0">
                  <c:v>295526.88957960001</c:v>
                </c:pt>
                <c:pt idx="1">
                  <c:v>17816.243637200001</c:v>
                </c:pt>
                <c:pt idx="2">
                  <c:v>342320.23673301702</c:v>
                </c:pt>
                <c:pt idx="3">
                  <c:v>0</c:v>
                </c:pt>
                <c:pt idx="4">
                  <c:v>513919.18761080003</c:v>
                </c:pt>
                <c:pt idx="5">
                  <c:v>1100588.5511089</c:v>
                </c:pt>
                <c:pt idx="6">
                  <c:v>4050016.9214300001</c:v>
                </c:pt>
                <c:pt idx="7">
                  <c:v>3075705.1529694898</c:v>
                </c:pt>
                <c:pt idx="8">
                  <c:v>2890393.4331523003</c:v>
                </c:pt>
                <c:pt idx="9">
                  <c:v>95649.549296100013</c:v>
                </c:pt>
                <c:pt idx="10">
                  <c:v>17250568.667921301</c:v>
                </c:pt>
                <c:pt idx="11">
                  <c:v>9450314.4755740408</c:v>
                </c:pt>
                <c:pt idx="12">
                  <c:v>9517237.86925181</c:v>
                </c:pt>
                <c:pt idx="13">
                  <c:v>3231276.1785370801</c:v>
                </c:pt>
                <c:pt idx="14">
                  <c:v>3770336.9594076099</c:v>
                </c:pt>
                <c:pt idx="15">
                  <c:v>19372043.136251871</c:v>
                </c:pt>
                <c:pt idx="16">
                  <c:v>31646958.802197803</c:v>
                </c:pt>
                <c:pt idx="17">
                  <c:v>18978542.199574303</c:v>
                </c:pt>
                <c:pt idx="18">
                  <c:v>19887142.543689039</c:v>
                </c:pt>
                <c:pt idx="19">
                  <c:v>73162112.694467813</c:v>
                </c:pt>
                <c:pt idx="20">
                  <c:v>42064922.293442503</c:v>
                </c:pt>
                <c:pt idx="21">
                  <c:v>47559816.473102517</c:v>
                </c:pt>
                <c:pt idx="22">
                  <c:v>54667982.09673623</c:v>
                </c:pt>
              </c:numCache>
            </c:numRef>
          </c:val>
        </c:ser>
        <c:ser>
          <c:idx val="0"/>
          <c:order val="1"/>
          <c:tx>
            <c:strRef>
              <c:f>'Exp&amp;Leakage'!$E$2</c:f>
              <c:strCache>
                <c:ptCount val="1"/>
                <c:pt idx="0">
                  <c:v>Satisfied outside region</c:v>
                </c:pt>
              </c:strCache>
            </c:strRef>
          </c:tx>
          <c:spPr>
            <a:solidFill>
              <a:srgbClr val="F79646"/>
            </a:solidFill>
          </c:spPr>
          <c:invertIfNegative val="0"/>
          <c:cat>
            <c:strRef>
              <c:f>'Exp&amp;Leakage'!$B$3:$B$25</c:f>
              <c:strCache>
                <c:ptCount val="23"/>
                <c:pt idx="0">
                  <c:v>Glass &amp; Ceramics</c:v>
                </c:pt>
                <c:pt idx="1">
                  <c:v>Electrical Equipment</c:v>
                </c:pt>
                <c:pt idx="2">
                  <c:v>Apparel &amp; Textiles</c:v>
                </c:pt>
                <c:pt idx="3">
                  <c:v>Computer &amp; Electronic Product</c:v>
                </c:pt>
                <c:pt idx="4">
                  <c:v>Machinery Manufacturing</c:v>
                </c:pt>
                <c:pt idx="5">
                  <c:v>Fabricated Metal</c:v>
                </c:pt>
                <c:pt idx="6">
                  <c:v>Mining</c:v>
                </c:pt>
                <c:pt idx="7">
                  <c:v>Education &amp; Knowledge Creation</c:v>
                </c:pt>
                <c:pt idx="8">
                  <c:v>Printing &amp; Publishing</c:v>
                </c:pt>
                <c:pt idx="9">
                  <c:v>Transportation Equipment</c:v>
                </c:pt>
                <c:pt idx="10">
                  <c:v>Primary Metal**</c:v>
                </c:pt>
                <c:pt idx="11">
                  <c:v>Forestry &amp; Wood Products</c:v>
                </c:pt>
                <c:pt idx="12">
                  <c:v>Arts, Entertainment &amp; Visitor Industries</c:v>
                </c:pt>
                <c:pt idx="13">
                  <c:v>Defense &amp; Security</c:v>
                </c:pt>
                <c:pt idx="14">
                  <c:v>Chemicals</c:v>
                </c:pt>
                <c:pt idx="15">
                  <c:v>Transportation and Logistics</c:v>
                </c:pt>
                <c:pt idx="16">
                  <c:v>IT &amp; Telecommunications</c:v>
                </c:pt>
                <c:pt idx="17">
                  <c:v>Manufacturing Supercluster</c:v>
                </c:pt>
                <c:pt idx="18">
                  <c:v>Advanced Materials</c:v>
                </c:pt>
                <c:pt idx="19">
                  <c:v>Biomed/Biotechnical**</c:v>
                </c:pt>
                <c:pt idx="20">
                  <c:v>Agribusiness &amp; Food Processing**</c:v>
                </c:pt>
                <c:pt idx="21">
                  <c:v>Energy (Fossil &amp; Renewable)</c:v>
                </c:pt>
                <c:pt idx="22">
                  <c:v>Business &amp; Finance</c:v>
                </c:pt>
              </c:strCache>
            </c:strRef>
          </c:cat>
          <c:val>
            <c:numRef>
              <c:f>'Exp&amp;Leakage'!$E$3:$E$25</c:f>
              <c:numCache>
                <c:formatCode>_("$"* #,##0_);_("$"* \(#,##0\);_("$"* "-"??_);_(@_)</c:formatCode>
                <c:ptCount val="23"/>
                <c:pt idx="0">
                  <c:v>9872006.2018500008</c:v>
                </c:pt>
                <c:pt idx="1">
                  <c:v>12663938.3352367</c:v>
                </c:pt>
                <c:pt idx="2">
                  <c:v>22841488.548014402</c:v>
                </c:pt>
                <c:pt idx="3">
                  <c:v>32233327.195366997</c:v>
                </c:pt>
                <c:pt idx="4">
                  <c:v>37266522.013666786</c:v>
                </c:pt>
                <c:pt idx="5">
                  <c:v>42913295.872050002</c:v>
                </c:pt>
                <c:pt idx="6">
                  <c:v>43582774.78070759</c:v>
                </c:pt>
                <c:pt idx="7">
                  <c:v>58752050.487599008</c:v>
                </c:pt>
                <c:pt idx="8">
                  <c:v>59774807.716372013</c:v>
                </c:pt>
                <c:pt idx="9">
                  <c:v>71711293.336296007</c:v>
                </c:pt>
                <c:pt idx="10">
                  <c:v>55724656.789255008</c:v>
                </c:pt>
                <c:pt idx="11">
                  <c:v>64746401.659711003</c:v>
                </c:pt>
                <c:pt idx="12">
                  <c:v>92727576.083751515</c:v>
                </c:pt>
                <c:pt idx="13">
                  <c:v>127844809.96827999</c:v>
                </c:pt>
                <c:pt idx="14">
                  <c:v>140202423.04620892</c:v>
                </c:pt>
                <c:pt idx="15">
                  <c:v>129580513.14253548</c:v>
                </c:pt>
                <c:pt idx="16">
                  <c:v>232426444.20356619</c:v>
                </c:pt>
                <c:pt idx="17">
                  <c:v>252331496.88790742</c:v>
                </c:pt>
                <c:pt idx="18">
                  <c:v>257766611.33068073</c:v>
                </c:pt>
                <c:pt idx="19">
                  <c:v>218607553.08258903</c:v>
                </c:pt>
                <c:pt idx="20">
                  <c:v>270708760.1081394</c:v>
                </c:pt>
                <c:pt idx="21">
                  <c:v>364457358.50712258</c:v>
                </c:pt>
                <c:pt idx="22">
                  <c:v>476441355.22170669</c:v>
                </c:pt>
              </c:numCache>
            </c:numRef>
          </c:val>
        </c:ser>
        <c:dLbls>
          <c:showLegendKey val="0"/>
          <c:showVal val="0"/>
          <c:showCatName val="0"/>
          <c:showSerName val="0"/>
          <c:showPercent val="0"/>
          <c:showBubbleSize val="0"/>
        </c:dLbls>
        <c:gapWidth val="30"/>
        <c:overlap val="100"/>
        <c:axId val="213162872"/>
        <c:axId val="339424272"/>
      </c:barChart>
      <c:catAx>
        <c:axId val="213162872"/>
        <c:scaling>
          <c:orientation val="minMax"/>
        </c:scaling>
        <c:delete val="0"/>
        <c:axPos val="l"/>
        <c:numFmt formatCode="General" sourceLinked="1"/>
        <c:majorTickMark val="none"/>
        <c:minorTickMark val="none"/>
        <c:tickLblPos val="nextTo"/>
        <c:spPr>
          <a:ln w="6350"/>
        </c:spPr>
        <c:txPr>
          <a:bodyPr/>
          <a:lstStyle/>
          <a:p>
            <a:pPr>
              <a:defRPr sz="900" b="0">
                <a:latin typeface="Franklin Gothic Book" panose="020B0503020102020204" pitchFamily="34" charset="0"/>
              </a:defRPr>
            </a:pPr>
            <a:endParaRPr lang="en-US"/>
          </a:p>
        </c:txPr>
        <c:crossAx val="339424272"/>
        <c:crosses val="autoZero"/>
        <c:auto val="1"/>
        <c:lblAlgn val="ctr"/>
        <c:lblOffset val="100"/>
        <c:noMultiLvlLbl val="0"/>
      </c:catAx>
      <c:valAx>
        <c:axId val="339424272"/>
        <c:scaling>
          <c:orientation val="minMax"/>
          <c:max val="800000000"/>
        </c:scaling>
        <c:delete val="0"/>
        <c:axPos val="b"/>
        <c:majorGridlines>
          <c:spPr>
            <a:ln w="6350"/>
          </c:spPr>
        </c:majorGridlines>
        <c:numFmt formatCode="\$#,##0" sourceLinked="0"/>
        <c:majorTickMark val="none"/>
        <c:minorTickMark val="none"/>
        <c:tickLblPos val="nextTo"/>
        <c:spPr>
          <a:ln w="6350">
            <a:solidFill>
              <a:srgbClr val="868686"/>
            </a:solidFill>
          </a:ln>
        </c:spPr>
        <c:txPr>
          <a:bodyPr/>
          <a:lstStyle/>
          <a:p>
            <a:pPr>
              <a:defRPr sz="1000">
                <a:latin typeface="Franklin Gothic Book" panose="020B0503020102020204" pitchFamily="34" charset="0"/>
              </a:defRPr>
            </a:pPr>
            <a:endParaRPr lang="en-US"/>
          </a:p>
        </c:txPr>
        <c:crossAx val="213162872"/>
        <c:crosses val="autoZero"/>
        <c:crossBetween val="between"/>
        <c:majorUnit val="400000000"/>
        <c:dispUnits>
          <c:builtInUnit val="millions"/>
          <c:dispUnitsLbl>
            <c:layout>
              <c:manualLayout>
                <c:xMode val="edge"/>
                <c:yMode val="edge"/>
                <c:x val="0.89421019247594058"/>
                <c:y val="0.94874987848741132"/>
              </c:manualLayout>
            </c:layout>
            <c:txPr>
              <a:bodyPr/>
              <a:lstStyle/>
              <a:p>
                <a:pPr>
                  <a:defRPr sz="1200" b="0">
                    <a:latin typeface="Franklin Gothic Book" panose="020B0503020102020204" pitchFamily="34" charset="0"/>
                  </a:defRPr>
                </a:pPr>
                <a:endParaRPr lang="en-US"/>
              </a:p>
            </c:txPr>
          </c:dispUnitsLbl>
        </c:dispUnits>
      </c:valAx>
      <c:spPr>
        <a:pattFill prst="dkUpDiag">
          <a:fgClr>
            <a:srgbClr val="D9D9D9"/>
          </a:fgClr>
          <a:bgClr>
            <a:sysClr val="window" lastClr="FFFFFF"/>
          </a:bgClr>
        </a:pattFill>
        <a:ln w="6350">
          <a:solidFill>
            <a:sysClr val="windowText" lastClr="000000">
              <a:tint val="75000"/>
              <a:shade val="95000"/>
              <a:satMod val="105000"/>
            </a:sysClr>
          </a:solidFill>
        </a:ln>
      </c:spPr>
    </c:plotArea>
    <c:legend>
      <c:legendPos val="b"/>
      <c:layout>
        <c:manualLayout>
          <c:xMode val="edge"/>
          <c:yMode val="edge"/>
          <c:x val="0.61240094527976618"/>
          <c:y val="0.82894982505190407"/>
          <c:w val="0.30658553580111009"/>
          <c:h val="3.9242190394963267E-2"/>
        </c:manualLayout>
      </c:layout>
      <c:overlay val="0"/>
      <c:spPr>
        <a:solidFill>
          <a:sysClr val="window" lastClr="FFFFFF">
            <a:lumMod val="85000"/>
          </a:sysClr>
        </a:solidFill>
      </c:spPr>
      <c:txPr>
        <a:bodyPr/>
        <a:lstStyle/>
        <a:p>
          <a:pPr>
            <a:defRPr sz="1000" b="0">
              <a:latin typeface="Franklin Gothic Book" panose="020B0503020102020204" pitchFamily="34" charset="0"/>
            </a:defRPr>
          </a:pPr>
          <a:endParaRPr lang="en-US"/>
        </a:p>
      </c:txPr>
    </c:legend>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658911993802972"/>
          <c:y val="2.971430493693095E-2"/>
          <c:w val="0.70585081585081588"/>
          <c:h val="0.93226809519411347"/>
        </c:manualLayout>
      </c:layout>
      <c:pieChart>
        <c:varyColors val="1"/>
        <c:ser>
          <c:idx val="0"/>
          <c:order val="0"/>
          <c:spPr>
            <a:ln>
              <a:solidFill>
                <a:schemeClr val="bg1"/>
              </a:solidFill>
            </a:ln>
          </c:spPr>
          <c:dPt>
            <c:idx val="0"/>
            <c:bubble3D val="0"/>
            <c:spPr>
              <a:solidFill>
                <a:srgbClr val="1D8281"/>
              </a:solidFill>
              <a:ln>
                <a:solidFill>
                  <a:schemeClr val="bg1"/>
                </a:solidFill>
              </a:ln>
            </c:spPr>
          </c:dPt>
          <c:dPt>
            <c:idx val="1"/>
            <c:bubble3D val="0"/>
            <c:spPr>
              <a:solidFill>
                <a:srgbClr val="44BF87"/>
              </a:solidFill>
              <a:ln>
                <a:solidFill>
                  <a:sysClr val="window" lastClr="FFFFFF"/>
                </a:solidFill>
              </a:ln>
            </c:spPr>
          </c:dPt>
          <c:dPt>
            <c:idx val="2"/>
            <c:bubble3D val="0"/>
            <c:spPr>
              <a:solidFill>
                <a:srgbClr val="FBD258"/>
              </a:solidFill>
              <a:ln>
                <a:solidFill>
                  <a:schemeClr val="bg1"/>
                </a:solidFill>
              </a:ln>
            </c:spPr>
          </c:dPt>
          <c:dPt>
            <c:idx val="3"/>
            <c:bubble3D val="0"/>
            <c:spPr>
              <a:solidFill>
                <a:srgbClr val="F29A3F"/>
              </a:solidFill>
              <a:ln>
                <a:solidFill>
                  <a:schemeClr val="bg1"/>
                </a:solidFill>
              </a:ln>
            </c:spPr>
          </c:dPt>
          <c:dPt>
            <c:idx val="4"/>
            <c:bubble3D val="0"/>
            <c:spPr>
              <a:solidFill>
                <a:srgbClr val="DB634F"/>
              </a:solidFill>
              <a:ln>
                <a:solidFill>
                  <a:schemeClr val="bg1"/>
                </a:solidFill>
              </a:ln>
            </c:spPr>
          </c:dPt>
          <c:dPt>
            <c:idx val="5"/>
            <c:bubble3D val="0"/>
            <c:spPr>
              <a:solidFill>
                <a:schemeClr val="bg1">
                  <a:lumMod val="75000"/>
                </a:schemeClr>
              </a:solidFill>
              <a:ln>
                <a:solidFill>
                  <a:schemeClr val="bg1"/>
                </a:solidFill>
              </a:ln>
            </c:spPr>
          </c:dPt>
          <c:dLbls>
            <c:dLbl>
              <c:idx val="0"/>
              <c:layout>
                <c:manualLayout>
                  <c:x val="-2.2361872227442899E-2"/>
                  <c:y val="-0.11062560249101454"/>
                </c:manualLayout>
              </c:layout>
              <c:numFmt formatCode="0.0%" sourceLinked="0"/>
              <c:spPr>
                <a:noFill/>
              </c:spPr>
              <c:txPr>
                <a:bodyPr anchorCtr="0"/>
                <a:lstStyle/>
                <a:p>
                  <a:pPr algn="ctr">
                    <a:defRPr sz="1200">
                      <a:solidFill>
                        <a:schemeClr val="bg1"/>
                      </a:solidFill>
                      <a:latin typeface="Franklin Gothic Demi Cond" panose="020B07060304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3567951462961414"/>
                  <c:y val="-0.15936522019765384"/>
                </c:manualLayout>
              </c:layout>
              <c:numFmt formatCode="0.0%" sourceLinked="0"/>
              <c:spPr>
                <a:noFill/>
              </c:spPr>
              <c:txPr>
                <a:bodyPr anchorCtr="0"/>
                <a:lstStyle/>
                <a:p>
                  <a:pPr algn="l">
                    <a:defRPr sz="1200">
                      <a:solidFill>
                        <a:schemeClr val="tx1"/>
                      </a:solidFill>
                      <a:latin typeface="Franklin Gothic Demi Cond" panose="020B07060304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2328418341557101"/>
                  <c:y val="-4.9634642090114256E-2"/>
                </c:manualLayout>
              </c:layout>
              <c:numFmt formatCode="0.0%" sourceLinked="0"/>
              <c:spPr>
                <a:noFill/>
              </c:spPr>
              <c:txPr>
                <a:bodyPr anchorCtr="0"/>
                <a:lstStyle/>
                <a:p>
                  <a:pPr algn="l">
                    <a:defRPr sz="1200">
                      <a:solidFill>
                        <a:schemeClr val="tx1"/>
                      </a:solidFill>
                      <a:latin typeface="Franklin Gothic Demi Cond" panose="020B07060304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7519508957619689"/>
                      <c:h val="0.19877404576461302"/>
                    </c:manualLayout>
                  </c15:layout>
                </c:ext>
              </c:extLst>
            </c:dLbl>
            <c:dLbl>
              <c:idx val="3"/>
              <c:layout>
                <c:manualLayout>
                  <c:x val="0.13224775394289479"/>
                  <c:y val="8.5319035089286885E-2"/>
                </c:manualLayout>
              </c:layout>
              <c:numFmt formatCode="0.0%" sourceLinked="0"/>
              <c:spPr>
                <a:noFill/>
              </c:spPr>
              <c:txPr>
                <a:bodyPr anchorCtr="0"/>
                <a:lstStyle/>
                <a:p>
                  <a:pPr algn="l">
                    <a:defRPr sz="1200">
                      <a:solidFill>
                        <a:schemeClr val="tx1"/>
                      </a:solidFill>
                      <a:latin typeface="Franklin Gothic Demi Cond" panose="020B07060304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8216963650098469"/>
                      <c:h val="0.15331975834131395"/>
                    </c:manualLayout>
                  </c15:layout>
                </c:ext>
              </c:extLst>
            </c:dLbl>
            <c:dLbl>
              <c:idx val="4"/>
              <c:layout>
                <c:manualLayout>
                  <c:x val="8.6372098139786448E-3"/>
                  <c:y val="3.4411238159113341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27456261798590126"/>
                  <c:y val="0.2218979268527288"/>
                </c:manualLayout>
              </c:layout>
              <c:numFmt formatCode="0.0%" sourceLinked="0"/>
              <c:spPr>
                <a:noFill/>
              </c:spPr>
              <c:txPr>
                <a:bodyPr anchorCtr="0"/>
                <a:lstStyle/>
                <a:p>
                  <a:pPr algn="ctr">
                    <a:defRPr sz="1400">
                      <a:solidFill>
                        <a:schemeClr val="tx1"/>
                      </a:solidFill>
                      <a:latin typeface="Franklin Gothic Demi Cond" panose="020B07060304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4020080492674609"/>
                      <c:h val="0.18107602661315159"/>
                    </c:manualLayout>
                  </c15:layout>
                </c:ext>
              </c:extLst>
            </c:dLbl>
            <c:numFmt formatCode="0.0%" sourceLinked="0"/>
            <c:spPr>
              <a:noFill/>
            </c:spPr>
            <c:txPr>
              <a:bodyPr anchorCtr="0"/>
              <a:lstStyle/>
              <a:p>
                <a:pPr algn="l">
                  <a:defRPr sz="1200">
                    <a:solidFill>
                      <a:schemeClr val="tx1">
                        <a:lumMod val="75000"/>
                        <a:lumOff val="25000"/>
                      </a:schemeClr>
                    </a:solidFill>
                    <a:latin typeface="Franklin Gothic Demi Cond" panose="020B0706030402020204" pitchFamily="34" charset="0"/>
                  </a:defRPr>
                </a:pPr>
                <a:endParaRPr lang="en-US"/>
              </a:p>
            </c:txPr>
            <c:dLblPos val="ctr"/>
            <c:showLegendKey val="0"/>
            <c:showVal val="0"/>
            <c:showCatName val="1"/>
            <c:showSerName val="0"/>
            <c:showPercent val="1"/>
            <c:showBubbleSize val="0"/>
            <c:showLeaderLines val="1"/>
            <c:extLst>
              <c:ext xmlns:c15="http://schemas.microsoft.com/office/drawing/2012/chart" uri="{CE6537A1-D6FC-4f65-9D91-7224C49458BB}"/>
            </c:extLst>
          </c:dLbls>
          <c:cat>
            <c:strRef>
              <c:f>'[29.xls]asd'!$K$2:$K$7</c:f>
              <c:strCache>
                <c:ptCount val="6"/>
                <c:pt idx="0">
                  <c:v>Sales and Related Occupations</c:v>
                </c:pt>
                <c:pt idx="1">
                  <c:v>Management Occupations</c:v>
                </c:pt>
                <c:pt idx="2">
                  <c:v>Office and Administrative Support Occupations</c:v>
                </c:pt>
                <c:pt idx="3">
                  <c:v>Personal Care and Service Occupations</c:v>
                </c:pt>
                <c:pt idx="4">
                  <c:v>Transportation and Material Moving Occupations</c:v>
                </c:pt>
                <c:pt idx="5">
                  <c:v>All Other Occupations</c:v>
                </c:pt>
              </c:strCache>
            </c:strRef>
          </c:cat>
          <c:val>
            <c:numRef>
              <c:f>'[29.xls]asd'!$N$2:$N$7</c:f>
              <c:numCache>
                <c:formatCode>#,##0.0;[Red]\ \(#,##0.0\)</c:formatCode>
                <c:ptCount val="6"/>
                <c:pt idx="0">
                  <c:v>12.593630853662214</c:v>
                </c:pt>
                <c:pt idx="1">
                  <c:v>11.432078822784428</c:v>
                </c:pt>
                <c:pt idx="2">
                  <c:v>9.4589813949280828</c:v>
                </c:pt>
                <c:pt idx="3">
                  <c:v>9.1754352742514236</c:v>
                </c:pt>
                <c:pt idx="4">
                  <c:v>5.8811407291258329</c:v>
                </c:pt>
                <c:pt idx="5" formatCode="#,##0.000000000000_);[Red]\(#,##0.000000000000\)">
                  <c:v>51.458732925248</c:v>
                </c:pt>
              </c:numCache>
            </c:numRef>
          </c:val>
        </c:ser>
        <c:dLbls>
          <c:showLegendKey val="0"/>
          <c:showVal val="0"/>
          <c:showCatName val="0"/>
          <c:showSerName val="0"/>
          <c:showPercent val="0"/>
          <c:showBubbleSize val="0"/>
          <c:showLeaderLines val="1"/>
        </c:dLbls>
        <c:firstSliceAng val="154"/>
      </c:pieChart>
      <c:spPr>
        <a:noFill/>
        <a:ln w="25400">
          <a:noFill/>
        </a:ln>
      </c:spPr>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15728105161233E-2"/>
          <c:y val="1.16003908062561E-2"/>
          <c:w val="0.82897211247170599"/>
          <c:h val="0.94852187419565404"/>
        </c:manualLayout>
      </c:layout>
      <c:doughnutChart>
        <c:varyColors val="1"/>
        <c:ser>
          <c:idx val="0"/>
          <c:order val="0"/>
          <c:tx>
            <c:strRef>
              <c:f>IN!$H$1</c:f>
              <c:strCache>
                <c:ptCount val="1"/>
                <c:pt idx="0">
                  <c:v>ECI</c:v>
                </c:pt>
              </c:strCache>
            </c:strRef>
          </c:tx>
          <c:dPt>
            <c:idx val="0"/>
            <c:bubble3D val="0"/>
            <c:spPr>
              <a:solidFill>
                <a:srgbClr val="F29A3F"/>
              </a:solidFill>
            </c:spPr>
          </c:dPt>
          <c:dPt>
            <c:idx val="1"/>
            <c:bubble3D val="0"/>
            <c:spPr>
              <a:solidFill>
                <a:srgbClr val="5BB7A6"/>
              </a:solidFill>
              <a:ln>
                <a:solidFill>
                  <a:sysClr val="window" lastClr="FFFFFF"/>
                </a:solidFill>
              </a:ln>
            </c:spPr>
          </c:dPt>
          <c:dLbls>
            <c:delete val="1"/>
          </c:dLbls>
          <c:cat>
            <c:strRef>
              <c:f>IN!$H$3:$H$4</c:f>
              <c:strCache>
                <c:ptCount val="2"/>
                <c:pt idx="0">
                  <c:v>Non-hisp</c:v>
                </c:pt>
                <c:pt idx="1">
                  <c:v>hisp</c:v>
                </c:pt>
              </c:strCache>
            </c:strRef>
          </c:cat>
          <c:val>
            <c:numRef>
              <c:f>IN!$K$3:$K$4</c:f>
              <c:numCache>
                <c:formatCode>0.0;[Red]0.0</c:formatCode>
                <c:ptCount val="2"/>
                <c:pt idx="0">
                  <c:v>97.278843667345669</c:v>
                </c:pt>
                <c:pt idx="1">
                  <c:v>2.7211563326543295</c:v>
                </c:pt>
              </c:numCache>
            </c:numRef>
          </c:val>
        </c:ser>
        <c:dLbls>
          <c:showLegendKey val="0"/>
          <c:showVal val="0"/>
          <c:showCatName val="0"/>
          <c:showSerName val="0"/>
          <c:showPercent val="1"/>
          <c:showBubbleSize val="0"/>
          <c:showLeaderLines val="1"/>
        </c:dLbls>
        <c:firstSliceAng val="0"/>
        <c:holeSize val="50"/>
      </c:doughnutChart>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6.1111111111111109E-2"/>
          <c:w val="0.94907407407407407"/>
          <c:h val="0.87777777777777777"/>
        </c:manualLayout>
      </c:layout>
      <c:ofPieChart>
        <c:ofPieType val="bar"/>
        <c:varyColors val="1"/>
        <c:ser>
          <c:idx val="0"/>
          <c:order val="0"/>
          <c:tx>
            <c:strRef>
              <c:f>race_ethinicity2014!$B$1</c:f>
              <c:strCache>
                <c:ptCount val="1"/>
                <c:pt idx="0">
                  <c:v>KTR</c:v>
                </c:pt>
              </c:strCache>
            </c:strRef>
          </c:tx>
          <c:spPr>
            <a:ln>
              <a:solidFill>
                <a:sysClr val="window" lastClr="FFFFFF"/>
              </a:solidFill>
            </a:ln>
          </c:spPr>
          <c:dPt>
            <c:idx val="0"/>
            <c:bubble3D val="0"/>
            <c:spPr>
              <a:solidFill>
                <a:srgbClr val="5BB7A6"/>
              </a:solidFill>
              <a:ln>
                <a:solidFill>
                  <a:sysClr val="window" lastClr="FFFFFF"/>
                </a:solidFill>
              </a:ln>
            </c:spPr>
          </c:dPt>
          <c:dPt>
            <c:idx val="1"/>
            <c:bubble3D val="0"/>
            <c:spPr>
              <a:solidFill>
                <a:srgbClr val="F29A3F"/>
              </a:solidFill>
              <a:ln>
                <a:solidFill>
                  <a:sysClr val="window" lastClr="FFFFFF"/>
                </a:solidFill>
              </a:ln>
            </c:spPr>
          </c:dPt>
          <c:dPt>
            <c:idx val="2"/>
            <c:bubble3D val="0"/>
            <c:spPr>
              <a:solidFill>
                <a:srgbClr val="FBD250"/>
              </a:solidFill>
              <a:ln>
                <a:solidFill>
                  <a:sysClr val="window" lastClr="FFFFFF"/>
                </a:solidFill>
              </a:ln>
            </c:spPr>
          </c:dPt>
          <c:dPt>
            <c:idx val="3"/>
            <c:bubble3D val="0"/>
            <c:spPr>
              <a:solidFill>
                <a:srgbClr val="5BB7A6"/>
              </a:solidFill>
              <a:ln>
                <a:solidFill>
                  <a:sysClr val="window" lastClr="FFFFFF"/>
                </a:solidFill>
              </a:ln>
            </c:spPr>
          </c:dPt>
          <c:dPt>
            <c:idx val="4"/>
            <c:bubble3D val="0"/>
            <c:spPr>
              <a:solidFill>
                <a:srgbClr val="FF0000"/>
              </a:solidFill>
              <a:ln>
                <a:solidFill>
                  <a:sysClr val="window" lastClr="FFFFFF"/>
                </a:solidFill>
              </a:ln>
            </c:spPr>
          </c:dPt>
          <c:dPt>
            <c:idx val="5"/>
            <c:bubble3D val="0"/>
            <c:spPr>
              <a:solidFill>
                <a:srgbClr val="1D8281"/>
              </a:solidFill>
              <a:ln>
                <a:solidFill>
                  <a:sysClr val="window" lastClr="FFFFFF"/>
                </a:solidFill>
              </a:ln>
            </c:spPr>
          </c:dPt>
          <c:dPt>
            <c:idx val="6"/>
            <c:bubble3D val="0"/>
            <c:spPr>
              <a:solidFill>
                <a:srgbClr val="E4E4E4"/>
              </a:solidFill>
              <a:ln>
                <a:solidFill>
                  <a:sysClr val="window" lastClr="FFFFFF"/>
                </a:solidFill>
              </a:ln>
            </c:spPr>
          </c:dPt>
          <c:dLbls>
            <c:dLbl>
              <c:idx val="0"/>
              <c:layout>
                <c:manualLayout>
                  <c:x val="5.8028766825997675E-2"/>
                  <c:y val="-0.25610361654391406"/>
                </c:manualLayout>
              </c:layout>
              <c:numFmt formatCode="0.0%" sourceLinked="0"/>
              <c:spPr>
                <a:noFill/>
                <a:ln>
                  <a:noFill/>
                </a:ln>
                <a:effectLst/>
              </c:spPr>
              <c:txPr>
                <a:bodyPr anchorCtr="0"/>
                <a:lstStyle/>
                <a:p>
                  <a:pPr algn="l">
                    <a:defRPr sz="1200" b="1">
                      <a:solidFill>
                        <a:schemeClr val="bg1"/>
                      </a:solidFill>
                      <a:latin typeface="Franklin Gothic Book" panose="020B0503020102020204" pitchFamily="34" charset="0"/>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numFmt formatCode="0.0%" sourceLinked="0"/>
              <c:spPr>
                <a:noFill/>
                <a:ln>
                  <a:noFill/>
                </a:ln>
                <a:effectLst/>
              </c:spPr>
              <c:txPr>
                <a:bodyPr anchorCtr="0"/>
                <a:lstStyle/>
                <a:p>
                  <a:pPr algn="l">
                    <a:defRPr sz="1200" b="1">
                      <a:solidFill>
                        <a:schemeClr val="bg1"/>
                      </a:solidFill>
                      <a:latin typeface="Franklin Gothic Book" panose="020B0503020102020204" pitchFamily="34" charset="0"/>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3.4456301290133773E-2"/>
                  <c:y val="-7.2784920339968626E-2"/>
                </c:manualLayout>
              </c:layout>
              <c:numFmt formatCode="0.0%" sourceLinked="0"/>
              <c:spPr>
                <a:noFill/>
                <a:ln>
                  <a:noFill/>
                </a:ln>
                <a:effectLst/>
              </c:spPr>
              <c:txPr>
                <a:bodyPr anchorCtr="0"/>
                <a:lstStyle/>
                <a:p>
                  <a:pPr algn="l">
                    <a:defRPr sz="900">
                      <a:solidFill>
                        <a:schemeClr val="tx1">
                          <a:lumMod val="65000"/>
                          <a:lumOff val="35000"/>
                        </a:schemeClr>
                      </a:solidFill>
                      <a:latin typeface="Franklin Gothic Book" panose="020B05030201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3.5769233720240719E-2"/>
                  <c:y val="-1.5521792052027772E-2"/>
                </c:manualLayout>
              </c:layout>
              <c:numFmt formatCode="0.0%" sourceLinked="0"/>
              <c:spPr>
                <a:noFill/>
                <a:ln>
                  <a:noFill/>
                </a:ln>
                <a:effectLst/>
              </c:spPr>
              <c:txPr>
                <a:bodyPr anchorCtr="0"/>
                <a:lstStyle/>
                <a:p>
                  <a:pPr algn="l">
                    <a:defRPr sz="900">
                      <a:solidFill>
                        <a:schemeClr val="tx1">
                          <a:lumMod val="65000"/>
                          <a:lumOff val="35000"/>
                        </a:schemeClr>
                      </a:solidFill>
                      <a:latin typeface="Franklin Gothic Book" panose="020B05030201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644658409216212"/>
                      <c:h val="0.21389640911561691"/>
                    </c:manualLayout>
                  </c15:layout>
                </c:ext>
              </c:extLst>
            </c:dLbl>
            <c:dLbl>
              <c:idx val="4"/>
              <c:layout>
                <c:manualLayout>
                  <c:x val="3.5932825064495556E-2"/>
                  <c:y val="0.19249649631644811"/>
                </c:manualLayout>
              </c:layout>
              <c:tx>
                <c:rich>
                  <a:bodyPr anchorCtr="0"/>
                  <a:lstStyle/>
                  <a:p>
                    <a:pPr algn="l">
                      <a:defRPr sz="900">
                        <a:solidFill>
                          <a:schemeClr val="tx1">
                            <a:lumMod val="65000"/>
                            <a:lumOff val="35000"/>
                          </a:schemeClr>
                        </a:solidFill>
                        <a:latin typeface="Franklin Gothic Book" panose="020B0503020102020204" pitchFamily="34" charset="0"/>
                      </a:defRPr>
                    </a:pPr>
                    <a:r>
                      <a:rPr lang="en-US" altLang="ko-KR" sz="900" dirty="0">
                        <a:solidFill>
                          <a:schemeClr val="tx1">
                            <a:lumMod val="65000"/>
                            <a:lumOff val="35000"/>
                          </a:schemeClr>
                        </a:solidFill>
                      </a:rPr>
                      <a:t>Native Hawaiian &amp;</a:t>
                    </a:r>
                    <a:r>
                      <a:rPr lang="en-US" altLang="ko-KR" sz="900" baseline="0" dirty="0">
                        <a:solidFill>
                          <a:schemeClr val="tx1">
                            <a:lumMod val="65000"/>
                            <a:lumOff val="35000"/>
                          </a:schemeClr>
                        </a:solidFill>
                      </a:rPr>
                      <a:t> Other Pacific Islander 0.03%</a:t>
                    </a:r>
                    <a:endParaRPr lang="en-US" sz="900" baseline="0" dirty="0">
                      <a:solidFill>
                        <a:schemeClr val="tx1">
                          <a:lumMod val="65000"/>
                          <a:lumOff val="35000"/>
                        </a:schemeClr>
                      </a:solidFill>
                    </a:endParaRPr>
                  </a:p>
                </c:rich>
              </c:tx>
              <c:numFmt formatCode="0.0%" sourceLinked="0"/>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6314231296056306"/>
                      <c:h val="0.22613979377752855"/>
                    </c:manualLayout>
                  </c15:layout>
                </c:ext>
              </c:extLst>
            </c:dLbl>
            <c:dLbl>
              <c:idx val="5"/>
              <c:layout>
                <c:manualLayout>
                  <c:x val="3.7019141009344891E-2"/>
                  <c:y val="0.19799394002716539"/>
                </c:manualLayout>
              </c:layout>
              <c:numFmt formatCode="0.0%" sourceLinked="0"/>
              <c:spPr>
                <a:noFill/>
                <a:ln>
                  <a:noFill/>
                </a:ln>
                <a:effectLst/>
              </c:spPr>
              <c:txPr>
                <a:bodyPr anchorCtr="0"/>
                <a:lstStyle/>
                <a:p>
                  <a:pPr algn="l">
                    <a:defRPr sz="900" b="0">
                      <a:solidFill>
                        <a:schemeClr val="tx1">
                          <a:lumMod val="65000"/>
                          <a:lumOff val="35000"/>
                        </a:schemeClr>
                      </a:solidFill>
                      <a:latin typeface="Franklin Gothic Book" panose="020B0503020102020204" pitchFamily="34" charset="0"/>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6321593363251702"/>
                      <c:h val="0.13106884501220503"/>
                    </c:manualLayout>
                  </c15:layout>
                </c:ext>
              </c:extLst>
            </c:dLbl>
            <c:dLbl>
              <c:idx val="6"/>
              <c:layout>
                <c:manualLayout>
                  <c:x val="-7.4036389122451611E-3"/>
                  <c:y val="-1.0602739987191786E-3"/>
                </c:manualLayout>
              </c:layout>
              <c:tx>
                <c:rich>
                  <a:bodyPr anchorCtr="0"/>
                  <a:lstStyle/>
                  <a:p>
                    <a:pPr algn="r">
                      <a:defRPr sz="1200" b="1">
                        <a:solidFill>
                          <a:schemeClr val="tx1">
                            <a:lumMod val="65000"/>
                            <a:lumOff val="35000"/>
                          </a:schemeClr>
                        </a:solidFill>
                        <a:latin typeface="Franklin Gothic Book" panose="020B0503020102020204" pitchFamily="34" charset="0"/>
                      </a:defRPr>
                    </a:pPr>
                    <a:r>
                      <a:rPr lang="en-US" altLang="ko-KR" sz="1200" baseline="0" dirty="0">
                        <a:solidFill>
                          <a:schemeClr val="tx1">
                            <a:lumMod val="65000"/>
                            <a:lumOff val="35000"/>
                          </a:schemeClr>
                        </a:solidFill>
                      </a:rPr>
                      <a:t>Others </a:t>
                    </a:r>
                    <a:fld id="{6F054553-CA63-41A5-82BE-662449C7B568}" type="VALUE">
                      <a:rPr lang="en-US" altLang="ko-KR" sz="1200" baseline="0">
                        <a:solidFill>
                          <a:schemeClr val="tx1">
                            <a:lumMod val="65000"/>
                            <a:lumOff val="35000"/>
                          </a:schemeClr>
                        </a:solidFill>
                      </a:rPr>
                      <a:pPr algn="r">
                        <a:defRPr sz="1200" b="1">
                          <a:solidFill>
                            <a:schemeClr val="tx1">
                              <a:lumMod val="65000"/>
                              <a:lumOff val="35000"/>
                            </a:schemeClr>
                          </a:solidFill>
                          <a:latin typeface="Franklin Gothic Book" panose="020B0503020102020204" pitchFamily="34" charset="0"/>
                        </a:defRPr>
                      </a:pPr>
                      <a:t>[VALUE]</a:t>
                    </a:fld>
                    <a:endParaRPr lang="en-US" altLang="ko-KR" sz="1200" baseline="0" dirty="0">
                      <a:solidFill>
                        <a:schemeClr val="tx1">
                          <a:lumMod val="65000"/>
                          <a:lumOff val="35000"/>
                        </a:schemeClr>
                      </a:solidFill>
                    </a:endParaRPr>
                  </a:p>
                </c:rich>
              </c:tx>
              <c:numFmt formatCode="0.0%" sourceLinked="0"/>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0048268243182083"/>
                      <c:h val="0.20949359026021128"/>
                    </c:manualLayout>
                  </c15:layout>
                  <c15:dlblFieldTable/>
                  <c15:showDataLabelsRange val="0"/>
                </c:ext>
              </c:extLst>
            </c:dLbl>
            <c:numFmt formatCode="0.0%" sourceLinked="0"/>
            <c:spPr>
              <a:noFill/>
              <a:ln>
                <a:noFill/>
              </a:ln>
              <a:effectLst/>
            </c:spPr>
            <c:txPr>
              <a:bodyPr anchorCtr="0"/>
              <a:lstStyle/>
              <a:p>
                <a:pPr algn="l">
                  <a:defRPr sz="800">
                    <a:solidFill>
                      <a:schemeClr val="tx1">
                        <a:lumMod val="65000"/>
                        <a:lumOff val="35000"/>
                      </a:schemeClr>
                    </a:solidFill>
                    <a:latin typeface="Franklin Gothic Book" panose="020B0503020102020204" pitchFamily="34" charset="0"/>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race_ethinicity2014!$C$3:$C$8</c:f>
              <c:strCache>
                <c:ptCount val="6"/>
                <c:pt idx="0">
                  <c:v>White</c:v>
                </c:pt>
                <c:pt idx="1">
                  <c:v>Black</c:v>
                </c:pt>
                <c:pt idx="2">
                  <c:v>Asian</c:v>
                </c:pt>
                <c:pt idx="3">
                  <c:v>American Indian &amp; Alaska Native</c:v>
                </c:pt>
                <c:pt idx="4">
                  <c:v>Native Hawaiian &amp; Other Pacific islander</c:v>
                </c:pt>
                <c:pt idx="5">
                  <c:v>Two or More Races</c:v>
                </c:pt>
              </c:strCache>
            </c:strRef>
          </c:cat>
          <c:val>
            <c:numRef>
              <c:f>race_ethinicity2014!$E$3:$E$8</c:f>
              <c:numCache>
                <c:formatCode>0.000;[Red]0.000</c:formatCode>
                <c:ptCount val="6"/>
                <c:pt idx="0">
                  <c:v>0.54152255759045376</c:v>
                </c:pt>
                <c:pt idx="1">
                  <c:v>0.44012507178865418</c:v>
                </c:pt>
                <c:pt idx="2">
                  <c:v>4.0329270627273307E-3</c:v>
                </c:pt>
                <c:pt idx="3" formatCode="0.00000;[Red]0.00000">
                  <c:v>3.2161317082509094E-3</c:v>
                </c:pt>
                <c:pt idx="4" formatCode="0.00000;[Red]0.00000">
                  <c:v>3.1906068534235212E-4</c:v>
                </c:pt>
                <c:pt idx="5">
                  <c:v>1.0784251164571502E-2</c:v>
                </c:pt>
              </c:numCache>
            </c:numRef>
          </c:val>
        </c:ser>
        <c:dLbls>
          <c:dLblPos val="bestFit"/>
          <c:showLegendKey val="0"/>
          <c:showVal val="1"/>
          <c:showCatName val="1"/>
          <c:showSerName val="0"/>
          <c:showPercent val="0"/>
          <c:showBubbleSize val="0"/>
          <c:showLeaderLines val="1"/>
        </c:dLbls>
        <c:gapWidth val="150"/>
        <c:splitType val="pos"/>
        <c:splitPos val="4"/>
        <c:secondPieSize val="75"/>
        <c:serLines/>
      </c:ofPieChart>
    </c:plotArea>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15728105161233E-2"/>
          <c:y val="1.16003908062561E-2"/>
          <c:w val="0.82897211247170599"/>
          <c:h val="0.94852187419565404"/>
        </c:manualLayout>
      </c:layout>
      <c:doughnutChart>
        <c:varyColors val="1"/>
        <c:ser>
          <c:idx val="0"/>
          <c:order val="0"/>
          <c:tx>
            <c:strRef>
              <c:f>'DP-1'!$Q$52</c:f>
              <c:strCache>
                <c:ptCount val="1"/>
                <c:pt idx="0">
                  <c:v>Hispanics</c:v>
                </c:pt>
              </c:strCache>
            </c:strRef>
          </c:tx>
          <c:spPr>
            <a:solidFill>
              <a:srgbClr val="F29A3F"/>
            </a:solidFill>
            <a:ln>
              <a:solidFill>
                <a:schemeClr val="bg1"/>
              </a:solidFill>
            </a:ln>
          </c:spPr>
          <c:dPt>
            <c:idx val="0"/>
            <c:bubble3D val="0"/>
            <c:spPr>
              <a:solidFill>
                <a:srgbClr val="61BDAC"/>
              </a:solidFill>
              <a:ln>
                <a:solidFill>
                  <a:schemeClr val="bg1"/>
                </a:solidFill>
              </a:ln>
            </c:spPr>
          </c:dPt>
          <c:dPt>
            <c:idx val="1"/>
            <c:bubble3D val="0"/>
          </c:dPt>
          <c:dLbls>
            <c:delete val="1"/>
          </c:dLbls>
          <c:cat>
            <c:strRef>
              <c:f>[1]race_ethinicity2000!$G$3:$G$4</c:f>
              <c:strCache>
                <c:ptCount val="2"/>
                <c:pt idx="0">
                  <c:v>Non-hsip</c:v>
                </c:pt>
                <c:pt idx="1">
                  <c:v>Hispanic</c:v>
                </c:pt>
              </c:strCache>
            </c:strRef>
          </c:cat>
          <c:val>
            <c:numRef>
              <c:f>'DP-1'!$R$52:$R$53</c:f>
              <c:numCache>
                <c:formatCode>0.0%</c:formatCode>
                <c:ptCount val="2"/>
                <c:pt idx="0">
                  <c:v>1.1696107014234266E-2</c:v>
                </c:pt>
                <c:pt idx="1">
                  <c:v>0.98830389298576571</c:v>
                </c:pt>
              </c:numCache>
            </c:numRef>
          </c:val>
        </c:ser>
        <c:dLbls>
          <c:showLegendKey val="0"/>
          <c:showVal val="0"/>
          <c:showCatName val="0"/>
          <c:showSerName val="0"/>
          <c:showPercent val="1"/>
          <c:showBubbleSize val="0"/>
          <c:showLeaderLines val="1"/>
        </c:dLbls>
        <c:firstSliceAng val="0"/>
        <c:holeSize val="50"/>
      </c:doughnutChart>
    </c:plotArea>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408859087591115"/>
          <c:y val="1.4775413711583925E-2"/>
          <c:w val="0.76587597945548336"/>
          <c:h val="0.86512164702816396"/>
        </c:manualLayout>
      </c:layout>
      <c:barChart>
        <c:barDir val="bar"/>
        <c:grouping val="clustered"/>
        <c:varyColors val="0"/>
        <c:ser>
          <c:idx val="0"/>
          <c:order val="0"/>
          <c:tx>
            <c:v>SET FOREVER</c:v>
          </c:tx>
          <c:spPr>
            <a:solidFill>
              <a:srgbClr val="5BB7A6"/>
            </a:solidFill>
            <a:ln>
              <a:noFill/>
            </a:ln>
            <a:effectLst>
              <a:outerShdw blurRad="40000" dist="23000" dir="5400000" rotWithShape="0">
                <a:srgbClr val="000000">
                  <a:alpha val="35000"/>
                </a:srgbClr>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Lbls>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'[1]9 (1)'!$C$2:$C$10</c:f>
              <c:strCache>
                <c:ptCount val="9"/>
                <c:pt idx="0">
                  <c:v>0-9</c:v>
                </c:pt>
                <c:pt idx="1">
                  <c:v>10-19</c:v>
                </c:pt>
                <c:pt idx="2">
                  <c:v>20-29</c:v>
                </c:pt>
                <c:pt idx="3">
                  <c:v>30-39</c:v>
                </c:pt>
                <c:pt idx="4">
                  <c:v>40-49</c:v>
                </c:pt>
                <c:pt idx="5">
                  <c:v>50-59</c:v>
                </c:pt>
                <c:pt idx="6">
                  <c:v>60-69</c:v>
                </c:pt>
                <c:pt idx="7">
                  <c:v>70-79</c:v>
                </c:pt>
                <c:pt idx="8">
                  <c:v>80 &amp; over</c:v>
                </c:pt>
              </c:strCache>
            </c:strRef>
          </c:cat>
          <c:val>
            <c:numRef>
              <c:f>'9 (2)'!$E$29:$E$37</c:f>
              <c:numCache>
                <c:formatCode>0.0</c:formatCode>
                <c:ptCount val="9"/>
                <c:pt idx="0">
                  <c:v>14.665049121593659</c:v>
                </c:pt>
                <c:pt idx="1">
                  <c:v>16.180930730899835</c:v>
                </c:pt>
                <c:pt idx="2">
                  <c:v>14.138402145136878</c:v>
                </c:pt>
                <c:pt idx="3">
                  <c:v>13.646335863581992</c:v>
                </c:pt>
                <c:pt idx="4">
                  <c:v>14.809040867578616</c:v>
                </c:pt>
                <c:pt idx="5">
                  <c:v>10.942238901581074</c:v>
                </c:pt>
                <c:pt idx="6">
                  <c:v>7.3668218073798597</c:v>
                </c:pt>
                <c:pt idx="7">
                  <c:v>5.4269015130471265</c:v>
                </c:pt>
                <c:pt idx="8">
                  <c:v>2.8242790492009595</c:v>
                </c:pt>
              </c:numCache>
            </c:numRef>
          </c:val>
        </c:ser>
        <c:ser>
          <c:idx val="1"/>
          <c:order val="1"/>
          <c:tx>
            <c:v>Rest of Louisiana</c:v>
          </c:tx>
          <c:spPr>
            <a:solidFill>
              <a:schemeClr val="accent6"/>
            </a:solidFill>
            <a:ln>
              <a:noFill/>
            </a:ln>
            <a:effectLst>
              <a:outerShdw blurRad="40000" dist="23000" dir="5400000" rotWithShape="0">
                <a:srgbClr val="000000">
                  <a:alpha val="35000"/>
                </a:srgbClr>
              </a:outerShdw>
            </a:effectLst>
          </c:spPr>
          <c:invertIfNegative val="0"/>
          <c:dLbls>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'[1]9 (1)'!$C$2:$C$10</c:f>
              <c:strCache>
                <c:ptCount val="9"/>
                <c:pt idx="0">
                  <c:v>0-9</c:v>
                </c:pt>
                <c:pt idx="1">
                  <c:v>10-19</c:v>
                </c:pt>
                <c:pt idx="2">
                  <c:v>20-29</c:v>
                </c:pt>
                <c:pt idx="3">
                  <c:v>30-39</c:v>
                </c:pt>
                <c:pt idx="4">
                  <c:v>40-49</c:v>
                </c:pt>
                <c:pt idx="5">
                  <c:v>50-59</c:v>
                </c:pt>
                <c:pt idx="6">
                  <c:v>60-69</c:v>
                </c:pt>
                <c:pt idx="7">
                  <c:v>70-79</c:v>
                </c:pt>
                <c:pt idx="8">
                  <c:v>80 &amp; over</c:v>
                </c:pt>
              </c:strCache>
            </c:strRef>
          </c:cat>
          <c:val>
            <c:numRef>
              <c:f>'9 (2)'!$E$49:$E$57</c:f>
              <c:numCache>
                <c:formatCode>0.0</c:formatCode>
                <c:ptCount val="9"/>
                <c:pt idx="0">
                  <c:v>14.63696516102099</c:v>
                </c:pt>
                <c:pt idx="1">
                  <c:v>15.965095093227216</c:v>
                </c:pt>
                <c:pt idx="2">
                  <c:v>13.902883978551811</c:v>
                </c:pt>
                <c:pt idx="3">
                  <c:v>14.538050220182422</c:v>
                </c:pt>
                <c:pt idx="4">
                  <c:v>14.874118740327781</c:v>
                </c:pt>
                <c:pt idx="5">
                  <c:v>10.715288275551027</c:v>
                </c:pt>
                <c:pt idx="6">
                  <c:v>7.1121845921459297</c:v>
                </c:pt>
                <c:pt idx="7">
                  <c:v>5.4086624421646956</c:v>
                </c:pt>
                <c:pt idx="8">
                  <c:v>2.8467514968281291</c:v>
                </c:pt>
              </c:numCache>
            </c:numRef>
          </c:val>
        </c:ser>
        <c:dLbls>
          <c:showLegendKey val="0"/>
          <c:showVal val="0"/>
          <c:showCatName val="0"/>
          <c:showSerName val="0"/>
          <c:showPercent val="0"/>
          <c:showBubbleSize val="0"/>
        </c:dLbls>
        <c:gapWidth val="40"/>
        <c:axId val="418428544"/>
        <c:axId val="418427760"/>
      </c:barChart>
      <c:catAx>
        <c:axId val="418428544"/>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18427760"/>
        <c:crosses val="autoZero"/>
        <c:auto val="1"/>
        <c:lblAlgn val="ctr"/>
        <c:lblOffset val="100"/>
        <c:noMultiLvlLbl val="0"/>
      </c:catAx>
      <c:valAx>
        <c:axId val="418427760"/>
        <c:scaling>
          <c:orientation val="minMax"/>
        </c:scaling>
        <c:delete val="0"/>
        <c:axPos val="b"/>
        <c:majorGridlines>
          <c:spPr>
            <a:ln w="9525" cap="flat" cmpd="sng" algn="ctr">
              <a:solidFill>
                <a:schemeClr val="tx1">
                  <a:tint val="75000"/>
                  <a:shade val="95000"/>
                  <a:satMod val="105000"/>
                </a:schemeClr>
              </a:solidFill>
              <a:prstDash val="solid"/>
              <a:round/>
            </a:ln>
            <a:effectLst/>
          </c:spPr>
        </c:majorGridlines>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100" b="0" dirty="0" smtClean="0"/>
                  <a:t>Percent of Population</a:t>
                </a:r>
                <a:endParaRPr lang="en-US" sz="1100" b="0" dirty="0"/>
              </a:p>
            </c:rich>
          </c:tx>
          <c:layout/>
          <c:overlay val="0"/>
          <c:spPr>
            <a:noFill/>
            <a:ln>
              <a:noFill/>
            </a:ln>
            <a:effectLst/>
          </c:spPr>
        </c:title>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18428544"/>
        <c:crosses val="autoZero"/>
        <c:crossBetween val="between"/>
      </c:valAx>
      <c:spPr>
        <a:solidFill>
          <a:schemeClr val="bg1">
            <a:lumMod val="95000"/>
          </a:schemeClr>
        </a:solidFill>
        <a:ln>
          <a:solidFill>
            <a:schemeClr val="bg1">
              <a:lumMod val="65000"/>
            </a:schemeClr>
          </a:solidFill>
        </a:ln>
        <a:effectLst/>
      </c:spPr>
    </c:plotArea>
    <c:legend>
      <c:legendPos val="r"/>
      <c:layout>
        <c:manualLayout>
          <c:xMode val="edge"/>
          <c:yMode val="edge"/>
          <c:x val="0.60860962342901559"/>
          <c:y val="3.3222600132668645E-2"/>
          <c:w val="0.31184028028606514"/>
          <c:h val="0.12266497902933014"/>
        </c:manualLayout>
      </c:layout>
      <c:overlay val="1"/>
      <c:spPr>
        <a:solidFill>
          <a:schemeClr val="bg1"/>
        </a:solidFill>
        <a:ln>
          <a:solidFill>
            <a:schemeClr val="bg1">
              <a:lumMod val="65000"/>
            </a:schemeClr>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prstDash val="solid"/>
    </a:ln>
    <a:effectLst/>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66332422887401"/>
          <c:y val="1.4117944196102024E-2"/>
          <c:w val="0.76587597945548336"/>
          <c:h val="0.86696249873827813"/>
        </c:manualLayout>
      </c:layout>
      <c:barChart>
        <c:barDir val="bar"/>
        <c:grouping val="clustered"/>
        <c:varyColors val="0"/>
        <c:ser>
          <c:idx val="0"/>
          <c:order val="0"/>
          <c:tx>
            <c:v>SET FOREVER</c:v>
          </c:tx>
          <c:spPr>
            <a:solidFill>
              <a:srgbClr val="5BB7A6"/>
            </a:solidFill>
            <a:ln>
              <a:noFill/>
            </a:ln>
            <a:effectLst>
              <a:outerShdw blurRad="40000" dist="23000" dir="5400000" rotWithShape="0">
                <a:srgbClr val="000000">
                  <a:alpha val="35000"/>
                </a:srgbClr>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Lbls>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'9 (1)'!$C$2:$C$10</c:f>
              <c:strCache>
                <c:ptCount val="9"/>
                <c:pt idx="0">
                  <c:v>0-9</c:v>
                </c:pt>
                <c:pt idx="1">
                  <c:v>10-19</c:v>
                </c:pt>
                <c:pt idx="2">
                  <c:v>20-29</c:v>
                </c:pt>
                <c:pt idx="3">
                  <c:v>30-39</c:v>
                </c:pt>
                <c:pt idx="4">
                  <c:v>40-49</c:v>
                </c:pt>
                <c:pt idx="5">
                  <c:v>50-59</c:v>
                </c:pt>
                <c:pt idx="6">
                  <c:v>60-69</c:v>
                </c:pt>
                <c:pt idx="7">
                  <c:v>70-79</c:v>
                </c:pt>
                <c:pt idx="8">
                  <c:v>80 &amp; over</c:v>
                </c:pt>
              </c:strCache>
            </c:strRef>
          </c:cat>
          <c:val>
            <c:numRef>
              <c:f>'9 (1)'!$E$2:$E$10</c:f>
              <c:numCache>
                <c:formatCode>0.0</c:formatCode>
                <c:ptCount val="9"/>
                <c:pt idx="0">
                  <c:v>13.825537617254803</c:v>
                </c:pt>
                <c:pt idx="1">
                  <c:v>12.969178737795929</c:v>
                </c:pt>
                <c:pt idx="2">
                  <c:v>13.445217280326718</c:v>
                </c:pt>
                <c:pt idx="3">
                  <c:v>12.410184417076128</c:v>
                </c:pt>
                <c:pt idx="4">
                  <c:v>11.871609980218238</c:v>
                </c:pt>
                <c:pt idx="5">
                  <c:v>13.71833322697977</c:v>
                </c:pt>
                <c:pt idx="6">
                  <c:v>11.179886414396018</c:v>
                </c:pt>
                <c:pt idx="7">
                  <c:v>6.5790313317593014</c:v>
                </c:pt>
                <c:pt idx="8">
                  <c:v>4.0010209941930954</c:v>
                </c:pt>
              </c:numCache>
            </c:numRef>
          </c:val>
        </c:ser>
        <c:ser>
          <c:idx val="1"/>
          <c:order val="1"/>
          <c:tx>
            <c:v>Rest of Louisiana</c:v>
          </c:tx>
          <c:spPr>
            <a:solidFill>
              <a:schemeClr val="accent6"/>
            </a:solidFill>
            <a:ln>
              <a:noFill/>
            </a:ln>
            <a:effectLst>
              <a:outerShdw blurRad="40000" dist="23000" dir="5400000" rotWithShape="0">
                <a:srgbClr val="000000">
                  <a:alpha val="35000"/>
                </a:srgbClr>
              </a:outerShdw>
            </a:effectLst>
          </c:spPr>
          <c:invertIfNegative val="0"/>
          <c:dLbls>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'9 (1)'!$C$2:$C$10</c:f>
              <c:strCache>
                <c:ptCount val="9"/>
                <c:pt idx="0">
                  <c:v>0-9</c:v>
                </c:pt>
                <c:pt idx="1">
                  <c:v>10-19</c:v>
                </c:pt>
                <c:pt idx="2">
                  <c:v>20-29</c:v>
                </c:pt>
                <c:pt idx="3">
                  <c:v>30-39</c:v>
                </c:pt>
                <c:pt idx="4">
                  <c:v>40-49</c:v>
                </c:pt>
                <c:pt idx="5">
                  <c:v>50-59</c:v>
                </c:pt>
                <c:pt idx="6">
                  <c:v>60-69</c:v>
                </c:pt>
                <c:pt idx="7">
                  <c:v>70-79</c:v>
                </c:pt>
                <c:pt idx="8">
                  <c:v>80 &amp; over</c:v>
                </c:pt>
              </c:strCache>
            </c:strRef>
          </c:cat>
          <c:val>
            <c:numRef>
              <c:f>'9 (1)'!$E$22:$E$30</c:f>
              <c:numCache>
                <c:formatCode>0.0</c:formatCode>
                <c:ptCount val="9"/>
                <c:pt idx="0">
                  <c:v>13.380617987667023</c:v>
                </c:pt>
                <c:pt idx="1">
                  <c:v>13.073288880828976</c:v>
                </c:pt>
                <c:pt idx="2">
                  <c:v>14.843214904400719</c:v>
                </c:pt>
                <c:pt idx="3">
                  <c:v>13.280515632133469</c:v>
                </c:pt>
                <c:pt idx="4">
                  <c:v>12.253066454970018</c:v>
                </c:pt>
                <c:pt idx="5">
                  <c:v>13.765211412631054</c:v>
                </c:pt>
                <c:pt idx="6">
                  <c:v>10.474871486819675</c:v>
                </c:pt>
                <c:pt idx="7">
                  <c:v>5.6728459891571825</c:v>
                </c:pt>
                <c:pt idx="8">
                  <c:v>3.2563672513918842</c:v>
                </c:pt>
              </c:numCache>
            </c:numRef>
          </c:val>
        </c:ser>
        <c:dLbls>
          <c:showLegendKey val="0"/>
          <c:showVal val="0"/>
          <c:showCatName val="0"/>
          <c:showSerName val="0"/>
          <c:showPercent val="0"/>
          <c:showBubbleSize val="0"/>
        </c:dLbls>
        <c:gapWidth val="40"/>
        <c:axId val="414167456"/>
        <c:axId val="414083816"/>
      </c:barChart>
      <c:catAx>
        <c:axId val="414167456"/>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14083816"/>
        <c:crosses val="autoZero"/>
        <c:auto val="1"/>
        <c:lblAlgn val="ctr"/>
        <c:lblOffset val="100"/>
        <c:noMultiLvlLbl val="0"/>
      </c:catAx>
      <c:valAx>
        <c:axId val="414083816"/>
        <c:scaling>
          <c:orientation val="minMax"/>
        </c:scaling>
        <c:delete val="0"/>
        <c:axPos val="b"/>
        <c:majorGridlines>
          <c:spPr>
            <a:ln w="9525" cap="flat" cmpd="sng" algn="ctr">
              <a:solidFill>
                <a:schemeClr val="tx1">
                  <a:tint val="75000"/>
                  <a:shade val="95000"/>
                  <a:satMod val="105000"/>
                </a:schemeClr>
              </a:solidFill>
              <a:prstDash val="solid"/>
              <a:round/>
            </a:ln>
            <a:effectLst/>
          </c:spPr>
        </c:majorGridlines>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100" b="0" dirty="0" smtClean="0"/>
                  <a:t>Percent of Population</a:t>
                </a:r>
                <a:endParaRPr lang="en-US" sz="1100" b="0" dirty="0"/>
              </a:p>
            </c:rich>
          </c:tx>
          <c:layout/>
          <c:overlay val="0"/>
          <c:spPr>
            <a:noFill/>
            <a:ln>
              <a:noFill/>
            </a:ln>
            <a:effectLst/>
          </c:spPr>
        </c:title>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14167456"/>
        <c:crosses val="autoZero"/>
        <c:crossBetween val="between"/>
      </c:valAx>
      <c:spPr>
        <a:solidFill>
          <a:schemeClr val="bg1">
            <a:lumMod val="95000"/>
          </a:schemeClr>
        </a:solidFill>
        <a:ln>
          <a:solidFill>
            <a:schemeClr val="bg1">
              <a:lumMod val="65000"/>
            </a:schemeClr>
          </a:solidFill>
        </a:ln>
        <a:effectLst/>
      </c:spPr>
    </c:plotArea>
    <c:legend>
      <c:legendPos val="r"/>
      <c:layout>
        <c:manualLayout>
          <c:xMode val="edge"/>
          <c:yMode val="edge"/>
          <c:x val="0.60860962342901559"/>
          <c:y val="3.3222600132668645E-2"/>
          <c:w val="0.31184028028606514"/>
          <c:h val="0.12266497902933014"/>
        </c:manualLayout>
      </c:layout>
      <c:overlay val="1"/>
      <c:spPr>
        <a:solidFill>
          <a:schemeClr val="bg1"/>
        </a:solidFill>
        <a:ln>
          <a:solidFill>
            <a:schemeClr val="bg1">
              <a:lumMod val="65000"/>
            </a:schemeClr>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prstDash val="solid"/>
    </a:ln>
    <a:effectLst/>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1"/>
          <c:showBubbleSize val="0"/>
          <c:showLeaderLines val="0"/>
        </c:dLbls>
        <c:firstSliceAng val="0"/>
      </c:pieChart>
    </c:plotArea>
    <c:plotVisOnly val="1"/>
    <c:dispBlanksAs val="gap"/>
    <c:showDLblsOverMax val="0"/>
  </c:chart>
  <c:spPr>
    <a:noFill/>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596357813799542"/>
          <c:y val="0.19727691890770493"/>
          <c:w val="0.69158730382089606"/>
          <c:h val="0.59334142624358599"/>
        </c:manualLayout>
      </c:layout>
      <c:pieChart>
        <c:varyColors val="1"/>
        <c:ser>
          <c:idx val="0"/>
          <c:order val="0"/>
          <c:tx>
            <c:v>SET FOREVER Region - 2013</c:v>
          </c:tx>
          <c:spPr>
            <a:ln>
              <a:solidFill>
                <a:schemeClr val="bg1"/>
              </a:solidFill>
            </a:ln>
          </c:spPr>
          <c:dPt>
            <c:idx val="0"/>
            <c:bubble3D val="0"/>
            <c:spPr>
              <a:solidFill>
                <a:srgbClr val="1A4F63"/>
              </a:solidFill>
              <a:ln>
                <a:solidFill>
                  <a:schemeClr val="bg1"/>
                </a:solidFill>
              </a:ln>
            </c:spPr>
          </c:dPt>
          <c:dPt>
            <c:idx val="1"/>
            <c:bubble3D val="0"/>
            <c:spPr>
              <a:solidFill>
                <a:srgbClr val="068587"/>
              </a:solidFill>
              <a:ln>
                <a:solidFill>
                  <a:schemeClr val="bg1"/>
                </a:solidFill>
              </a:ln>
            </c:spPr>
          </c:dPt>
          <c:dPt>
            <c:idx val="2"/>
            <c:bubble3D val="0"/>
            <c:spPr>
              <a:solidFill>
                <a:srgbClr val="6FB07F"/>
              </a:solidFill>
              <a:ln>
                <a:solidFill>
                  <a:schemeClr val="bg1"/>
                </a:solidFill>
              </a:ln>
            </c:spPr>
          </c:dPt>
          <c:dPt>
            <c:idx val="3"/>
            <c:bubble3D val="0"/>
            <c:spPr>
              <a:solidFill>
                <a:srgbClr val="EFC94C"/>
              </a:solidFill>
              <a:ln>
                <a:solidFill>
                  <a:schemeClr val="bg1"/>
                </a:solidFill>
              </a:ln>
            </c:spPr>
          </c:dPt>
          <c:dPt>
            <c:idx val="4"/>
            <c:bubble3D val="0"/>
            <c:spPr>
              <a:solidFill>
                <a:srgbClr val="FCB03C"/>
              </a:solidFill>
              <a:ln>
                <a:solidFill>
                  <a:schemeClr val="bg1"/>
                </a:solidFill>
              </a:ln>
            </c:spPr>
          </c:dPt>
          <c:dPt>
            <c:idx val="5"/>
            <c:bubble3D val="0"/>
            <c:explosion val="8"/>
            <c:spPr>
              <a:solidFill>
                <a:srgbClr val="E27A3F"/>
              </a:solidFill>
              <a:ln>
                <a:solidFill>
                  <a:schemeClr val="bg1"/>
                </a:solidFill>
              </a:ln>
            </c:spPr>
          </c:dPt>
          <c:dPt>
            <c:idx val="6"/>
            <c:bubble3D val="0"/>
            <c:explosion val="8"/>
            <c:spPr>
              <a:solidFill>
                <a:srgbClr val="DF4949"/>
              </a:solidFill>
              <a:ln>
                <a:solidFill>
                  <a:schemeClr val="bg1"/>
                </a:solidFill>
              </a:ln>
            </c:spPr>
          </c:dPt>
          <c:dLbls>
            <c:dLbl>
              <c:idx val="0"/>
              <c:layout>
                <c:manualLayout>
                  <c:x val="-4.8342657825666449E-2"/>
                  <c:y val="0.1012"/>
                </c:manualLayout>
              </c:layou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0.10551060229313433"/>
                  <c:y val="-9.6870341207349081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spPr>
                <a:noFill/>
                <a:ln>
                  <a:noFill/>
                </a:ln>
                <a:effectLst/>
              </c:spPr>
              <c:txPr>
                <a:bodyPr/>
                <a:lstStyle/>
                <a:p>
                  <a:pPr>
                    <a:defRPr sz="1000">
                      <a:solidFill>
                        <a:schemeClr val="tx1"/>
                      </a:solidFill>
                      <a:latin typeface="Franklin Gothic Demi Cond" panose="020B0706030402020204" pitchFamily="34" charset="0"/>
                    </a:defRPr>
                  </a:pPr>
                  <a:endParaRPr lang="en-US"/>
                </a:p>
              </c:txPr>
              <c:showLegendKey val="0"/>
              <c:showVal val="0"/>
              <c:showCatName val="0"/>
              <c:showSerName val="0"/>
              <c:showPercent val="1"/>
              <c:showBubbleSize val="0"/>
            </c:dLbl>
            <c:dLbl>
              <c:idx val="4"/>
              <c:spPr>
                <a:noFill/>
                <a:ln>
                  <a:noFill/>
                </a:ln>
                <a:effectLst/>
              </c:spPr>
              <c:txPr>
                <a:bodyPr/>
                <a:lstStyle/>
                <a:p>
                  <a:pPr>
                    <a:defRPr sz="1000">
                      <a:solidFill>
                        <a:schemeClr val="tx1"/>
                      </a:solidFill>
                      <a:latin typeface="Franklin Gothic Demi Cond" panose="020B0706030402020204" pitchFamily="34" charset="0"/>
                    </a:defRPr>
                  </a:pPr>
                  <a:endParaRPr lang="en-US"/>
                </a:p>
              </c:txPr>
              <c:showLegendKey val="0"/>
              <c:showVal val="0"/>
              <c:showCatName val="0"/>
              <c:showSerName val="0"/>
              <c:showPercent val="1"/>
              <c:showBubbleSize val="0"/>
            </c:dLbl>
            <c:spPr>
              <a:noFill/>
              <a:ln>
                <a:noFill/>
              </a:ln>
              <a:effectLst/>
            </c:spPr>
            <c:txPr>
              <a:bodyPr/>
              <a:lstStyle/>
              <a:p>
                <a:pPr>
                  <a:defRPr sz="1000">
                    <a:solidFill>
                      <a:schemeClr val="bg1"/>
                    </a:solidFill>
                    <a:latin typeface="Franklin Gothic Demi Cond" panose="020B0706030402020204" pitchFamily="34" charset="0"/>
                  </a:defRPr>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'Education_attaintment (2)'!$E$1:$K$1</c:f>
              <c:strCache>
                <c:ptCount val="7"/>
                <c:pt idx="0">
                  <c:v>Less than 9th grade</c:v>
                </c:pt>
                <c:pt idx="1">
                  <c:v>9th to 12th grade, no diploma</c:v>
                </c:pt>
                <c:pt idx="2">
                  <c:v>High school graduate (includes equivalency)</c:v>
                </c:pt>
                <c:pt idx="3">
                  <c:v>Some college, no degree</c:v>
                </c:pt>
                <c:pt idx="4">
                  <c:v>Associate's degree</c:v>
                </c:pt>
                <c:pt idx="5">
                  <c:v>Bachelor's degree</c:v>
                </c:pt>
                <c:pt idx="6">
                  <c:v>Graduate or professional degree</c:v>
                </c:pt>
              </c:strCache>
            </c:strRef>
          </c:cat>
          <c:val>
            <c:numRef>
              <c:f>'Education_attaintment (2)'!$S$9:$Y$9</c:f>
              <c:numCache>
                <c:formatCode>General</c:formatCode>
                <c:ptCount val="7"/>
                <c:pt idx="0">
                  <c:v>8.334342664926</c:v>
                </c:pt>
                <c:pt idx="1">
                  <c:v>17.149325963709078</c:v>
                </c:pt>
                <c:pt idx="2">
                  <c:v>40.748593243103493</c:v>
                </c:pt>
                <c:pt idx="3">
                  <c:v>18.722057999418997</c:v>
                </c:pt>
                <c:pt idx="4">
                  <c:v>3.182166577984137</c:v>
                </c:pt>
                <c:pt idx="5">
                  <c:v>8.2479861721730074</c:v>
                </c:pt>
                <c:pt idx="6">
                  <c:v>3.6155273786852904</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v>Rest of Louisiana</c:v>
          </c:tx>
          <c:spPr>
            <a:ln>
              <a:solidFill>
                <a:schemeClr val="bg1"/>
              </a:solidFill>
            </a:ln>
          </c:spPr>
          <c:dPt>
            <c:idx val="0"/>
            <c:bubble3D val="0"/>
            <c:spPr>
              <a:solidFill>
                <a:srgbClr val="1A4F63"/>
              </a:solidFill>
              <a:ln>
                <a:solidFill>
                  <a:schemeClr val="bg1"/>
                </a:solidFill>
              </a:ln>
            </c:spPr>
          </c:dPt>
          <c:dPt>
            <c:idx val="1"/>
            <c:bubble3D val="0"/>
            <c:spPr>
              <a:solidFill>
                <a:srgbClr val="068587"/>
              </a:solidFill>
              <a:ln>
                <a:solidFill>
                  <a:schemeClr val="bg1"/>
                </a:solidFill>
              </a:ln>
            </c:spPr>
          </c:dPt>
          <c:dPt>
            <c:idx val="2"/>
            <c:bubble3D val="0"/>
            <c:spPr>
              <a:solidFill>
                <a:srgbClr val="6FB07F"/>
              </a:solidFill>
              <a:ln>
                <a:solidFill>
                  <a:schemeClr val="bg1"/>
                </a:solidFill>
              </a:ln>
            </c:spPr>
          </c:dPt>
          <c:dPt>
            <c:idx val="3"/>
            <c:bubble3D val="0"/>
            <c:spPr>
              <a:solidFill>
                <a:srgbClr val="EFC94C"/>
              </a:solidFill>
              <a:ln>
                <a:solidFill>
                  <a:schemeClr val="bg1"/>
                </a:solidFill>
              </a:ln>
            </c:spPr>
          </c:dPt>
          <c:dPt>
            <c:idx val="4"/>
            <c:bubble3D val="0"/>
            <c:spPr>
              <a:solidFill>
                <a:srgbClr val="FCB03C"/>
              </a:solidFill>
              <a:ln>
                <a:solidFill>
                  <a:schemeClr val="bg1"/>
                </a:solidFill>
              </a:ln>
            </c:spPr>
          </c:dPt>
          <c:dPt>
            <c:idx val="5"/>
            <c:bubble3D val="0"/>
            <c:explosion val="8"/>
            <c:spPr>
              <a:solidFill>
                <a:srgbClr val="E27A3F"/>
              </a:solidFill>
              <a:ln>
                <a:solidFill>
                  <a:schemeClr val="bg1"/>
                </a:solidFill>
              </a:ln>
            </c:spPr>
          </c:dPt>
          <c:dPt>
            <c:idx val="6"/>
            <c:bubble3D val="0"/>
            <c:explosion val="8"/>
            <c:spPr>
              <a:solidFill>
                <a:srgbClr val="DF4949"/>
              </a:solidFill>
              <a:ln>
                <a:solidFill>
                  <a:schemeClr val="bg1"/>
                </a:solidFill>
              </a:ln>
            </c:spPr>
          </c:dPt>
          <c:dLbls>
            <c:dLbl>
              <c:idx val="0"/>
              <c:layout>
                <c:manualLayout>
                  <c:x val="-3.0798798176543803E-2"/>
                  <c:y val="8.7866666666666648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spPr>
                <a:noFill/>
                <a:ln>
                  <a:noFill/>
                </a:ln>
                <a:effectLst/>
              </c:spPr>
              <c:txPr>
                <a:bodyPr/>
                <a:lstStyle/>
                <a:p>
                  <a:pPr>
                    <a:defRPr sz="1000">
                      <a:solidFill>
                        <a:schemeClr val="tx1"/>
                      </a:solidFill>
                      <a:latin typeface="Franklin Gothic Demi Cond" panose="020B0706030402020204" pitchFamily="34" charset="0"/>
                    </a:defRPr>
                  </a:pPr>
                  <a:endParaRPr lang="en-US"/>
                </a:p>
              </c:txPr>
              <c:showLegendKey val="0"/>
              <c:showVal val="0"/>
              <c:showCatName val="0"/>
              <c:showSerName val="0"/>
              <c:showPercent val="1"/>
              <c:showBubbleSize val="0"/>
            </c:dLbl>
            <c:dLbl>
              <c:idx val="4"/>
              <c:spPr>
                <a:noFill/>
                <a:ln>
                  <a:noFill/>
                </a:ln>
                <a:effectLst/>
              </c:spPr>
              <c:txPr>
                <a:bodyPr/>
                <a:lstStyle/>
                <a:p>
                  <a:pPr>
                    <a:defRPr sz="1000">
                      <a:solidFill>
                        <a:schemeClr val="tx1"/>
                      </a:solidFill>
                      <a:latin typeface="Franklin Gothic Demi Cond" panose="020B0706030402020204" pitchFamily="34" charset="0"/>
                    </a:defRPr>
                  </a:pPr>
                  <a:endParaRPr lang="en-US"/>
                </a:p>
              </c:txPr>
              <c:showLegendKey val="0"/>
              <c:showVal val="0"/>
              <c:showCatName val="0"/>
              <c:showSerName val="0"/>
              <c:showPercent val="1"/>
              <c:showBubbleSize val="0"/>
            </c:dLbl>
            <c:spPr>
              <a:noFill/>
              <a:ln>
                <a:noFill/>
              </a:ln>
              <a:effectLst/>
            </c:spPr>
            <c:txPr>
              <a:bodyPr/>
              <a:lstStyle/>
              <a:p>
                <a:pPr>
                  <a:defRPr sz="1000">
                    <a:solidFill>
                      <a:schemeClr val="bg1"/>
                    </a:solidFill>
                    <a:latin typeface="Franklin Gothic Demi Cond" panose="020B0706030402020204" pitchFamily="34" charset="0"/>
                  </a:defRPr>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numRef>
              <c:f>[1]Sheet1!$C$11:$C$17</c:f>
              <c:numCache>
                <c:formatCode>General</c:formatCode>
                <c:ptCount val="7"/>
                <c:pt idx="0">
                  <c:v>0</c:v>
                </c:pt>
                <c:pt idx="1">
                  <c:v>0</c:v>
                </c:pt>
                <c:pt idx="2">
                  <c:v>0</c:v>
                </c:pt>
                <c:pt idx="3">
                  <c:v>0</c:v>
                </c:pt>
                <c:pt idx="4">
                  <c:v>0</c:v>
                </c:pt>
                <c:pt idx="5">
                  <c:v>0</c:v>
                </c:pt>
                <c:pt idx="6">
                  <c:v>0</c:v>
                </c:pt>
              </c:numCache>
            </c:numRef>
          </c:cat>
          <c:val>
            <c:numRef>
              <c:f>'Education_attaintment (3)'!$E$62:$K$62</c:f>
              <c:numCache>
                <c:formatCode>General</c:formatCode>
                <c:ptCount val="7"/>
                <c:pt idx="0">
                  <c:v>6.1658677366374688</c:v>
                </c:pt>
                <c:pt idx="1">
                  <c:v>11.13705632122385</c:v>
                </c:pt>
                <c:pt idx="2">
                  <c:v>33.94972807507272</c:v>
                </c:pt>
                <c:pt idx="3">
                  <c:v>21.524573525475834</c:v>
                </c:pt>
                <c:pt idx="4">
                  <c:v>5.2119666921779837</c:v>
                </c:pt>
                <c:pt idx="5">
                  <c:v>14.676339227740961</c:v>
                </c:pt>
                <c:pt idx="6">
                  <c:v>7.3344684216711764</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0.31819</cdr:x>
      <cdr:y>0.33109</cdr:y>
    </cdr:from>
    <cdr:to>
      <cdr:x>0.67304</cdr:x>
      <cdr:y>0.63947</cdr:y>
    </cdr:to>
    <cdr:sp macro="" textlink="">
      <cdr:nvSpPr>
        <cdr:cNvPr id="2" name="TextBox 42"/>
        <cdr:cNvSpPr txBox="1"/>
      </cdr:nvSpPr>
      <cdr:spPr>
        <a:xfrm xmlns:a="http://schemas.openxmlformats.org/drawingml/2006/main">
          <a:off x="1026699" y="743497"/>
          <a:ext cx="1145002" cy="69250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tIns="0" rIns="0" bIns="0" rtlCol="0" anchor="ctr">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4500" spc="-200" dirty="0" smtClean="0">
              <a:solidFill>
                <a:schemeClr val="tx1">
                  <a:lumMod val="50000"/>
                  <a:lumOff val="50000"/>
                </a:schemeClr>
              </a:solidFill>
              <a:latin typeface="Franklin Gothic Demi Cond" panose="020B0706030402020204" pitchFamily="34" charset="0"/>
            </a:rPr>
            <a:t>1.2</a:t>
          </a:r>
          <a:r>
            <a:rPr lang="en-US" sz="4800" spc="-200" baseline="30000" dirty="0" smtClean="0">
              <a:solidFill>
                <a:schemeClr val="tx1">
                  <a:lumMod val="50000"/>
                  <a:lumOff val="50000"/>
                </a:schemeClr>
              </a:solidFill>
              <a:latin typeface="Franklin Gothic Demi Cond" panose="020B0706030402020204" pitchFamily="34" charset="0"/>
            </a:rPr>
            <a:t>%</a:t>
          </a:r>
          <a:endParaRPr lang="en-US" sz="4800" spc="-200" baseline="30000" dirty="0">
            <a:solidFill>
              <a:schemeClr val="tx1">
                <a:lumMod val="50000"/>
                <a:lumOff val="50000"/>
              </a:schemeClr>
            </a:solidFill>
            <a:latin typeface="Franklin Gothic Demi Cond" panose="020B07060304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7227C211-B0BD-4C82-A9CF-D4E8CCE342DF}" type="datetimeFigureOut">
              <a:rPr lang="en-US" smtClean="0"/>
              <a:t>11/5/2015</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E4D2A1C6-715A-4092-BC5D-58972C9CF837}" type="slidenum">
              <a:rPr lang="en-US" smtClean="0"/>
              <a:t>‹#›</a:t>
            </a:fld>
            <a:endParaRPr lang="en-US" dirty="0"/>
          </a:p>
        </p:txBody>
      </p:sp>
    </p:spTree>
    <p:extLst>
      <p:ext uri="{BB962C8B-B14F-4D97-AF65-F5344CB8AC3E}">
        <p14:creationId xmlns:p14="http://schemas.microsoft.com/office/powerpoint/2010/main" val="411843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a:t>
            </a:fld>
            <a:endParaRPr lang="en-US" dirty="0"/>
          </a:p>
        </p:txBody>
      </p:sp>
    </p:spTree>
    <p:extLst>
      <p:ext uri="{BB962C8B-B14F-4D97-AF65-F5344CB8AC3E}">
        <p14:creationId xmlns:p14="http://schemas.microsoft.com/office/powerpoint/2010/main" val="3807978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10</a:t>
            </a:fld>
            <a:endParaRPr lang="en-US" dirty="0"/>
          </a:p>
        </p:txBody>
      </p:sp>
    </p:spTree>
    <p:extLst>
      <p:ext uri="{BB962C8B-B14F-4D97-AF65-F5344CB8AC3E}">
        <p14:creationId xmlns:p14="http://schemas.microsoft.com/office/powerpoint/2010/main" val="2750884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11</a:t>
            </a:fld>
            <a:endParaRPr lang="en-US" dirty="0"/>
          </a:p>
        </p:txBody>
      </p:sp>
    </p:spTree>
    <p:extLst>
      <p:ext uri="{BB962C8B-B14F-4D97-AF65-F5344CB8AC3E}">
        <p14:creationId xmlns:p14="http://schemas.microsoft.com/office/powerpoint/2010/main" val="3337351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12</a:t>
            </a:fld>
            <a:endParaRPr lang="en-US" dirty="0"/>
          </a:p>
        </p:txBody>
      </p:sp>
    </p:spTree>
    <p:extLst>
      <p:ext uri="{BB962C8B-B14F-4D97-AF65-F5344CB8AC3E}">
        <p14:creationId xmlns:p14="http://schemas.microsoft.com/office/powerpoint/2010/main" val="100420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13</a:t>
            </a:fld>
            <a:endParaRPr lang="en-US" dirty="0"/>
          </a:p>
        </p:txBody>
      </p:sp>
    </p:spTree>
    <p:extLst>
      <p:ext uri="{BB962C8B-B14F-4D97-AF65-F5344CB8AC3E}">
        <p14:creationId xmlns:p14="http://schemas.microsoft.com/office/powerpoint/2010/main" val="3067185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14</a:t>
            </a:fld>
            <a:endParaRPr lang="en-US" dirty="0"/>
          </a:p>
        </p:txBody>
      </p:sp>
    </p:spTree>
    <p:extLst>
      <p:ext uri="{BB962C8B-B14F-4D97-AF65-F5344CB8AC3E}">
        <p14:creationId xmlns:p14="http://schemas.microsoft.com/office/powerpoint/2010/main" val="3558650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15</a:t>
            </a:fld>
            <a:endParaRPr lang="en-US" dirty="0"/>
          </a:p>
        </p:txBody>
      </p:sp>
    </p:spTree>
    <p:extLst>
      <p:ext uri="{BB962C8B-B14F-4D97-AF65-F5344CB8AC3E}">
        <p14:creationId xmlns:p14="http://schemas.microsoft.com/office/powerpoint/2010/main" val="542319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16</a:t>
            </a:fld>
            <a:endParaRPr lang="en-US" dirty="0"/>
          </a:p>
        </p:txBody>
      </p:sp>
    </p:spTree>
    <p:extLst>
      <p:ext uri="{BB962C8B-B14F-4D97-AF65-F5344CB8AC3E}">
        <p14:creationId xmlns:p14="http://schemas.microsoft.com/office/powerpoint/2010/main" val="4267323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17</a:t>
            </a:fld>
            <a:endParaRPr lang="en-US" dirty="0"/>
          </a:p>
        </p:txBody>
      </p:sp>
    </p:spTree>
    <p:extLst>
      <p:ext uri="{BB962C8B-B14F-4D97-AF65-F5344CB8AC3E}">
        <p14:creationId xmlns:p14="http://schemas.microsoft.com/office/powerpoint/2010/main" val="354786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18</a:t>
            </a:fld>
            <a:endParaRPr lang="en-US" dirty="0"/>
          </a:p>
        </p:txBody>
      </p:sp>
    </p:spTree>
    <p:extLst>
      <p:ext uri="{BB962C8B-B14F-4D97-AF65-F5344CB8AC3E}">
        <p14:creationId xmlns:p14="http://schemas.microsoft.com/office/powerpoint/2010/main" val="262666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19</a:t>
            </a:fld>
            <a:endParaRPr lang="en-US" dirty="0"/>
          </a:p>
        </p:txBody>
      </p:sp>
    </p:spTree>
    <p:extLst>
      <p:ext uri="{BB962C8B-B14F-4D97-AF65-F5344CB8AC3E}">
        <p14:creationId xmlns:p14="http://schemas.microsoft.com/office/powerpoint/2010/main" val="283919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2</a:t>
            </a:fld>
            <a:endParaRPr lang="en-US" dirty="0"/>
          </a:p>
        </p:txBody>
      </p:sp>
    </p:spTree>
    <p:extLst>
      <p:ext uri="{BB962C8B-B14F-4D97-AF65-F5344CB8AC3E}">
        <p14:creationId xmlns:p14="http://schemas.microsoft.com/office/powerpoint/2010/main" val="3959505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20</a:t>
            </a:fld>
            <a:endParaRPr lang="en-US" dirty="0"/>
          </a:p>
        </p:txBody>
      </p:sp>
    </p:spTree>
    <p:extLst>
      <p:ext uri="{BB962C8B-B14F-4D97-AF65-F5344CB8AC3E}">
        <p14:creationId xmlns:p14="http://schemas.microsoft.com/office/powerpoint/2010/main" val="4213582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21</a:t>
            </a:fld>
            <a:endParaRPr lang="en-US" dirty="0"/>
          </a:p>
        </p:txBody>
      </p:sp>
    </p:spTree>
    <p:extLst>
      <p:ext uri="{BB962C8B-B14F-4D97-AF65-F5344CB8AC3E}">
        <p14:creationId xmlns:p14="http://schemas.microsoft.com/office/powerpoint/2010/main" val="3535010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22</a:t>
            </a:fld>
            <a:endParaRPr lang="en-US" dirty="0"/>
          </a:p>
        </p:txBody>
      </p:sp>
    </p:spTree>
    <p:extLst>
      <p:ext uri="{BB962C8B-B14F-4D97-AF65-F5344CB8AC3E}">
        <p14:creationId xmlns:p14="http://schemas.microsoft.com/office/powerpoint/2010/main" val="3048569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23</a:t>
            </a:fld>
            <a:endParaRPr lang="en-US" dirty="0"/>
          </a:p>
        </p:txBody>
      </p:sp>
    </p:spTree>
    <p:extLst>
      <p:ext uri="{BB962C8B-B14F-4D97-AF65-F5344CB8AC3E}">
        <p14:creationId xmlns:p14="http://schemas.microsoft.com/office/powerpoint/2010/main" val="1276869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24</a:t>
            </a:fld>
            <a:endParaRPr lang="en-US" dirty="0"/>
          </a:p>
        </p:txBody>
      </p:sp>
    </p:spTree>
    <p:extLst>
      <p:ext uri="{BB962C8B-B14F-4D97-AF65-F5344CB8AC3E}">
        <p14:creationId xmlns:p14="http://schemas.microsoft.com/office/powerpoint/2010/main" val="2192602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25</a:t>
            </a:fld>
            <a:endParaRPr lang="en-US" dirty="0"/>
          </a:p>
        </p:txBody>
      </p:sp>
    </p:spTree>
    <p:extLst>
      <p:ext uri="{BB962C8B-B14F-4D97-AF65-F5344CB8AC3E}">
        <p14:creationId xmlns:p14="http://schemas.microsoft.com/office/powerpoint/2010/main" val="3396617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26</a:t>
            </a:fld>
            <a:endParaRPr lang="en-US" dirty="0"/>
          </a:p>
        </p:txBody>
      </p:sp>
    </p:spTree>
    <p:extLst>
      <p:ext uri="{BB962C8B-B14F-4D97-AF65-F5344CB8AC3E}">
        <p14:creationId xmlns:p14="http://schemas.microsoft.com/office/powerpoint/2010/main" val="781989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24551556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28</a:t>
            </a:fld>
            <a:endParaRPr lang="en-US" dirty="0"/>
          </a:p>
        </p:txBody>
      </p:sp>
    </p:spTree>
    <p:extLst>
      <p:ext uri="{BB962C8B-B14F-4D97-AF65-F5344CB8AC3E}">
        <p14:creationId xmlns:p14="http://schemas.microsoft.com/office/powerpoint/2010/main" val="30701575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29</a:t>
            </a:fld>
            <a:endParaRPr lang="en-US" dirty="0"/>
          </a:p>
        </p:txBody>
      </p:sp>
    </p:spTree>
    <p:extLst>
      <p:ext uri="{BB962C8B-B14F-4D97-AF65-F5344CB8AC3E}">
        <p14:creationId xmlns:p14="http://schemas.microsoft.com/office/powerpoint/2010/main" val="145701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3</a:t>
            </a:fld>
            <a:endParaRPr lang="en-US" dirty="0"/>
          </a:p>
        </p:txBody>
      </p:sp>
    </p:spTree>
    <p:extLst>
      <p:ext uri="{BB962C8B-B14F-4D97-AF65-F5344CB8AC3E}">
        <p14:creationId xmlns:p14="http://schemas.microsoft.com/office/powerpoint/2010/main" val="13257027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t>30</a:t>
            </a:fld>
            <a:endParaRPr lang="en-US" dirty="0"/>
          </a:p>
        </p:txBody>
      </p:sp>
    </p:spTree>
    <p:extLst>
      <p:ext uri="{BB962C8B-B14F-4D97-AF65-F5344CB8AC3E}">
        <p14:creationId xmlns:p14="http://schemas.microsoft.com/office/powerpoint/2010/main" val="2560882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31</a:t>
            </a:fld>
            <a:endParaRPr lang="en-US" dirty="0"/>
          </a:p>
        </p:txBody>
      </p:sp>
    </p:spTree>
    <p:extLst>
      <p:ext uri="{BB962C8B-B14F-4D97-AF65-F5344CB8AC3E}">
        <p14:creationId xmlns:p14="http://schemas.microsoft.com/office/powerpoint/2010/main" val="38058982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32</a:t>
            </a:fld>
            <a:endParaRPr lang="en-US" dirty="0"/>
          </a:p>
        </p:txBody>
      </p:sp>
    </p:spTree>
    <p:extLst>
      <p:ext uri="{BB962C8B-B14F-4D97-AF65-F5344CB8AC3E}">
        <p14:creationId xmlns:p14="http://schemas.microsoft.com/office/powerpoint/2010/main" val="29156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4</a:t>
            </a:fld>
            <a:endParaRPr lang="en-US" dirty="0"/>
          </a:p>
        </p:txBody>
      </p:sp>
    </p:spTree>
    <p:extLst>
      <p:ext uri="{BB962C8B-B14F-4D97-AF65-F5344CB8AC3E}">
        <p14:creationId xmlns:p14="http://schemas.microsoft.com/office/powerpoint/2010/main" val="129770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5</a:t>
            </a:fld>
            <a:endParaRPr lang="en-US" dirty="0"/>
          </a:p>
        </p:txBody>
      </p:sp>
    </p:spTree>
    <p:extLst>
      <p:ext uri="{BB962C8B-B14F-4D97-AF65-F5344CB8AC3E}">
        <p14:creationId xmlns:p14="http://schemas.microsoft.com/office/powerpoint/2010/main" val="4175778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6</a:t>
            </a:fld>
            <a:endParaRPr lang="en-US" dirty="0"/>
          </a:p>
        </p:txBody>
      </p:sp>
    </p:spTree>
    <p:extLst>
      <p:ext uri="{BB962C8B-B14F-4D97-AF65-F5344CB8AC3E}">
        <p14:creationId xmlns:p14="http://schemas.microsoft.com/office/powerpoint/2010/main" val="3599380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7</a:t>
            </a:fld>
            <a:endParaRPr lang="en-US" dirty="0"/>
          </a:p>
        </p:txBody>
      </p:sp>
    </p:spTree>
    <p:extLst>
      <p:ext uri="{BB962C8B-B14F-4D97-AF65-F5344CB8AC3E}">
        <p14:creationId xmlns:p14="http://schemas.microsoft.com/office/powerpoint/2010/main" val="1723991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8</a:t>
            </a:fld>
            <a:endParaRPr lang="en-US" dirty="0"/>
          </a:p>
        </p:txBody>
      </p:sp>
    </p:spTree>
    <p:extLst>
      <p:ext uri="{BB962C8B-B14F-4D97-AF65-F5344CB8AC3E}">
        <p14:creationId xmlns:p14="http://schemas.microsoft.com/office/powerpoint/2010/main" val="131694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D2A1C6-715A-4092-BC5D-58972C9CF837}" type="slidenum">
              <a:rPr lang="en-US" smtClean="0"/>
              <a:t>9</a:t>
            </a:fld>
            <a:endParaRPr lang="en-US" dirty="0"/>
          </a:p>
        </p:txBody>
      </p:sp>
    </p:spTree>
    <p:extLst>
      <p:ext uri="{BB962C8B-B14F-4D97-AF65-F5344CB8AC3E}">
        <p14:creationId xmlns:p14="http://schemas.microsoft.com/office/powerpoint/2010/main" val="2180464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73591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216045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1682402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30" name="Text Placeholder 29"/>
          <p:cNvSpPr>
            <a:spLocks noGrp="1"/>
          </p:cNvSpPr>
          <p:nvPr>
            <p:ph type="body" sz="quarter" idx="11" hasCustomPrompt="1"/>
          </p:nvPr>
        </p:nvSpPr>
        <p:spPr>
          <a:xfrm>
            <a:off x="6858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22"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4" name="Text Placeholder 3"/>
          <p:cNvSpPr>
            <a:spLocks noGrp="1"/>
          </p:cNvSpPr>
          <p:nvPr>
            <p:ph type="body" sz="half" idx="29" hasCustomPrompt="1"/>
          </p:nvPr>
        </p:nvSpPr>
        <p:spPr>
          <a:xfrm>
            <a:off x="16181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5" name="Text Placeholder 29"/>
          <p:cNvSpPr>
            <a:spLocks noGrp="1"/>
          </p:cNvSpPr>
          <p:nvPr>
            <p:ph type="body" sz="quarter" idx="30" hasCustomPrompt="1"/>
          </p:nvPr>
        </p:nvSpPr>
        <p:spPr>
          <a:xfrm>
            <a:off x="6858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6" name="Text Placeholder 3"/>
          <p:cNvSpPr>
            <a:spLocks noGrp="1"/>
          </p:cNvSpPr>
          <p:nvPr>
            <p:ph type="body" sz="half" idx="31" hasCustomPrompt="1"/>
          </p:nvPr>
        </p:nvSpPr>
        <p:spPr>
          <a:xfrm>
            <a:off x="16181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7" name="Text Placeholder 29"/>
          <p:cNvSpPr>
            <a:spLocks noGrp="1"/>
          </p:cNvSpPr>
          <p:nvPr>
            <p:ph type="body" sz="quarter" idx="32" hasCustomPrompt="1"/>
          </p:nvPr>
        </p:nvSpPr>
        <p:spPr>
          <a:xfrm>
            <a:off x="6858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8" name="Text Placeholder 3"/>
          <p:cNvSpPr>
            <a:spLocks noGrp="1"/>
          </p:cNvSpPr>
          <p:nvPr>
            <p:ph type="body" sz="half" idx="33" hasCustomPrompt="1"/>
          </p:nvPr>
        </p:nvSpPr>
        <p:spPr>
          <a:xfrm>
            <a:off x="57329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9" name="Text Placeholder 29"/>
          <p:cNvSpPr>
            <a:spLocks noGrp="1"/>
          </p:cNvSpPr>
          <p:nvPr>
            <p:ph type="body" sz="quarter" idx="34" hasCustomPrompt="1"/>
          </p:nvPr>
        </p:nvSpPr>
        <p:spPr>
          <a:xfrm>
            <a:off x="48006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0" name="Text Placeholder 3"/>
          <p:cNvSpPr>
            <a:spLocks noGrp="1"/>
          </p:cNvSpPr>
          <p:nvPr>
            <p:ph type="body" sz="half" idx="35" hasCustomPrompt="1"/>
          </p:nvPr>
        </p:nvSpPr>
        <p:spPr>
          <a:xfrm>
            <a:off x="57329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1" name="Text Placeholder 29"/>
          <p:cNvSpPr>
            <a:spLocks noGrp="1"/>
          </p:cNvSpPr>
          <p:nvPr>
            <p:ph type="body" sz="quarter" idx="36" hasCustomPrompt="1"/>
          </p:nvPr>
        </p:nvSpPr>
        <p:spPr>
          <a:xfrm>
            <a:off x="48006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2" name="Text Placeholder 3"/>
          <p:cNvSpPr>
            <a:spLocks noGrp="1"/>
          </p:cNvSpPr>
          <p:nvPr>
            <p:ph type="body" sz="half" idx="37" hasCustomPrompt="1"/>
          </p:nvPr>
        </p:nvSpPr>
        <p:spPr>
          <a:xfrm>
            <a:off x="57329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3" name="Text Placeholder 29"/>
          <p:cNvSpPr>
            <a:spLocks noGrp="1"/>
          </p:cNvSpPr>
          <p:nvPr>
            <p:ph type="body" sz="quarter" idx="38" hasCustomPrompt="1"/>
          </p:nvPr>
        </p:nvSpPr>
        <p:spPr>
          <a:xfrm>
            <a:off x="48006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Tree>
    <p:extLst>
      <p:ext uri="{BB962C8B-B14F-4D97-AF65-F5344CB8AC3E}">
        <p14:creationId xmlns:p14="http://schemas.microsoft.com/office/powerpoint/2010/main" val="18186824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7" name="TextBox 36"/>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1"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8310713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1" name="TextBox 40"/>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6254624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gu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 name="TextBox 24"/>
          <p:cNvSpPr txBox="1"/>
          <p:nvPr userDrawn="1"/>
        </p:nvSpPr>
        <p:spPr>
          <a:xfrm>
            <a:off x="-952500" y="2959100"/>
            <a:ext cx="65" cy="332399"/>
          </a:xfrm>
          <a:prstGeom prst="rect">
            <a:avLst/>
          </a:prstGeom>
          <a:noFill/>
        </p:spPr>
        <p:txBody>
          <a:bodyPr wrap="none" lIns="0" tIns="0" rIns="0" bIns="0" rtlCol="0">
            <a:spAutoFit/>
          </a:bodyPr>
          <a:lstStyle/>
          <a:p>
            <a:pPr>
              <a:lnSpc>
                <a:spcPct val="120000"/>
              </a:lnSpc>
            </a:pPr>
            <a:endParaRPr lang="en-US" dirty="0">
              <a:solidFill>
                <a:schemeClr val="tx2"/>
              </a:solidFill>
            </a:endParaRPr>
          </a:p>
        </p:txBody>
      </p: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hasCustomPrompt="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dirty="0" smtClean="0"/>
              <a:t>Edit text</a:t>
            </a:r>
          </a:p>
        </p:txBody>
      </p:sp>
      <p:cxnSp>
        <p:nvCxnSpPr>
          <p:cNvPr id="6" name="Straight Connector 5"/>
          <p:cNvCxnSpPr/>
          <p:nvPr userDrawn="1"/>
        </p:nvCxnSpPr>
        <p:spPr>
          <a:xfrm>
            <a:off x="5717219" y="2769833"/>
            <a:ext cx="0" cy="288115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4337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chemeClr val="tx2">
                    <a:lumMod val="60000"/>
                    <a:lumOff val="40000"/>
                  </a:schemeClr>
                </a:solidFill>
                <a:latin typeface="+mn-lt"/>
              </a:rPr>
              <a:pPr algn="r"/>
              <a:t>‹#›</a:t>
            </a:fld>
            <a:endParaRPr lang="en-US" sz="800" dirty="0">
              <a:solidFill>
                <a:schemeClr val="tx2">
                  <a:lumMod val="60000"/>
                  <a:lumOff val="40000"/>
                </a:schemeClr>
              </a:solidFill>
              <a:latin typeface="+mn-lt"/>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19592643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74703" y="4620890"/>
            <a:ext cx="7783445" cy="1415772"/>
          </a:xfrm>
        </p:spPr>
        <p:txBody>
          <a:bodyPr>
            <a:noAutofit/>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78035" y="1732950"/>
            <a:ext cx="7780165"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Tree>
    <p:extLst>
      <p:ext uri="{BB962C8B-B14F-4D97-AF65-F5344CB8AC3E}">
        <p14:creationId xmlns:p14="http://schemas.microsoft.com/office/powerpoint/2010/main" val="24414582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30" name="Text Placeholder 29"/>
          <p:cNvSpPr>
            <a:spLocks noGrp="1"/>
          </p:cNvSpPr>
          <p:nvPr>
            <p:ph type="body" sz="quarter" idx="11" hasCustomPrompt="1"/>
          </p:nvPr>
        </p:nvSpPr>
        <p:spPr>
          <a:xfrm>
            <a:off x="6858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22"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4" name="Text Placeholder 3"/>
          <p:cNvSpPr>
            <a:spLocks noGrp="1"/>
          </p:cNvSpPr>
          <p:nvPr>
            <p:ph type="body" sz="half" idx="29" hasCustomPrompt="1"/>
          </p:nvPr>
        </p:nvSpPr>
        <p:spPr>
          <a:xfrm>
            <a:off x="16181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5" name="Text Placeholder 29"/>
          <p:cNvSpPr>
            <a:spLocks noGrp="1"/>
          </p:cNvSpPr>
          <p:nvPr>
            <p:ph type="body" sz="quarter" idx="30" hasCustomPrompt="1"/>
          </p:nvPr>
        </p:nvSpPr>
        <p:spPr>
          <a:xfrm>
            <a:off x="6858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6" name="Text Placeholder 3"/>
          <p:cNvSpPr>
            <a:spLocks noGrp="1"/>
          </p:cNvSpPr>
          <p:nvPr>
            <p:ph type="body" sz="half" idx="31" hasCustomPrompt="1"/>
          </p:nvPr>
        </p:nvSpPr>
        <p:spPr>
          <a:xfrm>
            <a:off x="16181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7" name="Text Placeholder 29"/>
          <p:cNvSpPr>
            <a:spLocks noGrp="1"/>
          </p:cNvSpPr>
          <p:nvPr>
            <p:ph type="body" sz="quarter" idx="32" hasCustomPrompt="1"/>
          </p:nvPr>
        </p:nvSpPr>
        <p:spPr>
          <a:xfrm>
            <a:off x="6858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8" name="Text Placeholder 3"/>
          <p:cNvSpPr>
            <a:spLocks noGrp="1"/>
          </p:cNvSpPr>
          <p:nvPr>
            <p:ph type="body" sz="half" idx="33" hasCustomPrompt="1"/>
          </p:nvPr>
        </p:nvSpPr>
        <p:spPr>
          <a:xfrm>
            <a:off x="57329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9" name="Text Placeholder 29"/>
          <p:cNvSpPr>
            <a:spLocks noGrp="1"/>
          </p:cNvSpPr>
          <p:nvPr>
            <p:ph type="body" sz="quarter" idx="34" hasCustomPrompt="1"/>
          </p:nvPr>
        </p:nvSpPr>
        <p:spPr>
          <a:xfrm>
            <a:off x="48006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0" name="Text Placeholder 3"/>
          <p:cNvSpPr>
            <a:spLocks noGrp="1"/>
          </p:cNvSpPr>
          <p:nvPr>
            <p:ph type="body" sz="half" idx="35" hasCustomPrompt="1"/>
          </p:nvPr>
        </p:nvSpPr>
        <p:spPr>
          <a:xfrm>
            <a:off x="57329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1" name="Text Placeholder 29"/>
          <p:cNvSpPr>
            <a:spLocks noGrp="1"/>
          </p:cNvSpPr>
          <p:nvPr>
            <p:ph type="body" sz="quarter" idx="36" hasCustomPrompt="1"/>
          </p:nvPr>
        </p:nvSpPr>
        <p:spPr>
          <a:xfrm>
            <a:off x="48006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2" name="Text Placeholder 3"/>
          <p:cNvSpPr>
            <a:spLocks noGrp="1"/>
          </p:cNvSpPr>
          <p:nvPr>
            <p:ph type="body" sz="half" idx="37" hasCustomPrompt="1"/>
          </p:nvPr>
        </p:nvSpPr>
        <p:spPr>
          <a:xfrm>
            <a:off x="57329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3" name="Text Placeholder 29"/>
          <p:cNvSpPr>
            <a:spLocks noGrp="1"/>
          </p:cNvSpPr>
          <p:nvPr>
            <p:ph type="body" sz="quarter" idx="38" hasCustomPrompt="1"/>
          </p:nvPr>
        </p:nvSpPr>
        <p:spPr>
          <a:xfrm>
            <a:off x="48006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Tree>
    <p:extLst>
      <p:ext uri="{BB962C8B-B14F-4D97-AF65-F5344CB8AC3E}">
        <p14:creationId xmlns:p14="http://schemas.microsoft.com/office/powerpoint/2010/main" val="276582652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3003814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36307404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7" name="TextBox 36"/>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1"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46324988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1" name="TextBox 40"/>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83576087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4" name="TextBox 43"/>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5"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61772725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68312284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hart Placeholder 3"/>
          <p:cNvSpPr>
            <a:spLocks noGrp="1"/>
          </p:cNvSpPr>
          <p:nvPr userDrawn="1">
            <p:ph type="chart" sz="quarter" idx="29" hasCustomPrompt="1"/>
          </p:nvPr>
        </p:nvSpPr>
        <p:spPr>
          <a:xfrm>
            <a:off x="685800" y="2057400"/>
            <a:ext cx="7772400" cy="4000500"/>
          </a:xfrm>
        </p:spPr>
        <p:txBody>
          <a:bodyPr/>
          <a:lstStyle>
            <a:lvl1pPr algn="ctr">
              <a:defRPr>
                <a:solidFill>
                  <a:schemeClr val="tx2"/>
                </a:solidFill>
              </a:defRPr>
            </a:lvl1pPr>
          </a:lstStyle>
          <a:p>
            <a:r>
              <a:rPr lang="en-US" dirty="0" smtClean="0"/>
              <a:t>Click to insert chart from template</a:t>
            </a:r>
            <a:endParaRPr lang="en-US" dirty="0"/>
          </a:p>
        </p:txBody>
      </p:sp>
    </p:spTree>
    <p:extLst>
      <p:ext uri="{BB962C8B-B14F-4D97-AF65-F5344CB8AC3E}">
        <p14:creationId xmlns:p14="http://schemas.microsoft.com/office/powerpoint/2010/main" val="25919610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157630743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5269" y="4620890"/>
            <a:ext cx="77751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581" y="1732950"/>
            <a:ext cx="777683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323232">
                    <a:lumMod val="20000"/>
                    <a:lumOff val="80000"/>
                  </a:srgbClr>
                </a:solidFill>
              </a:endParaRPr>
            </a:p>
          </p:txBody>
        </p:sp>
      </p:grpSp>
    </p:spTree>
    <p:extLst>
      <p:ext uri="{BB962C8B-B14F-4D97-AF65-F5344CB8AC3E}">
        <p14:creationId xmlns:p14="http://schemas.microsoft.com/office/powerpoint/2010/main" val="319917455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3581" y="4620890"/>
            <a:ext cx="7776788"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631" y="1732950"/>
            <a:ext cx="777678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Tree>
    <p:extLst>
      <p:ext uri="{BB962C8B-B14F-4D97-AF65-F5344CB8AC3E}">
        <p14:creationId xmlns:p14="http://schemas.microsoft.com/office/powerpoint/2010/main" val="229290907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gu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 name="TextBox 24"/>
          <p:cNvSpPr txBox="1"/>
          <p:nvPr userDrawn="1"/>
        </p:nvSpPr>
        <p:spPr>
          <a:xfrm>
            <a:off x="-952500" y="2959100"/>
            <a:ext cx="65" cy="332399"/>
          </a:xfrm>
          <a:prstGeom prst="rect">
            <a:avLst/>
          </a:prstGeom>
          <a:noFill/>
        </p:spPr>
        <p:txBody>
          <a:bodyPr wrap="none" lIns="0" tIns="0" rIns="0" bIns="0" rtlCol="0">
            <a:spAutoFit/>
          </a:bodyPr>
          <a:lstStyle/>
          <a:p>
            <a:pPr>
              <a:lnSpc>
                <a:spcPct val="120000"/>
              </a:lnSpc>
            </a:pPr>
            <a:endParaRPr lang="en-US" dirty="0">
              <a:solidFill>
                <a:srgbClr val="323232"/>
              </a:solidFill>
            </a:endParaRPr>
          </a:p>
        </p:txBody>
      </p: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hasCustomPrompt="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dirty="0" smtClean="0"/>
              <a:t>Edit text</a:t>
            </a:r>
          </a:p>
        </p:txBody>
      </p:sp>
      <p:cxnSp>
        <p:nvCxnSpPr>
          <p:cNvPr id="6" name="Straight Connector 5"/>
          <p:cNvCxnSpPr/>
          <p:nvPr userDrawn="1"/>
        </p:nvCxnSpPr>
        <p:spPr>
          <a:xfrm>
            <a:off x="5717219" y="2769833"/>
            <a:ext cx="0" cy="288115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82254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27" name="TextBox 26"/>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28"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grpSp>
        <p:nvGrpSpPr>
          <p:cNvPr id="2" name="Group 1"/>
          <p:cNvGrpSpPr/>
          <p:nvPr userDrawn="1"/>
        </p:nvGrpSpPr>
        <p:grpSpPr>
          <a:xfrm>
            <a:off x="0" y="0"/>
            <a:ext cx="9144000" cy="6908105"/>
            <a:chOff x="0" y="0"/>
            <a:chExt cx="9144000" cy="6908105"/>
          </a:xfrm>
        </p:grpSpPr>
        <p:grpSp>
          <p:nvGrpSpPr>
            <p:cNvPr id="30" name="Group 29"/>
            <p:cNvGrpSpPr/>
            <p:nvPr userDrawn="1"/>
          </p:nvGrpSpPr>
          <p:grpSpPr>
            <a:xfrm>
              <a:off x="0" y="0"/>
              <a:ext cx="9144000" cy="6858000"/>
              <a:chOff x="0" y="0"/>
              <a:chExt cx="9144000" cy="6858000"/>
            </a:xfrm>
            <a:solidFill>
              <a:schemeClr val="bg1">
                <a:lumMod val="95000"/>
              </a:schemeClr>
            </a:solidFill>
          </p:grpSpPr>
          <p:sp>
            <p:nvSpPr>
              <p:cNvPr id="46" name="Rectangle 45"/>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7" name="Rectangle 46"/>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8" name="Rectangle 47"/>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9" name="Rectangle 48"/>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grpSp>
        <p:cxnSp>
          <p:nvCxnSpPr>
            <p:cNvPr id="31" name="Straight Connector 30"/>
            <p:cNvCxnSpPr/>
            <p:nvPr userDrawn="1"/>
          </p:nvCxnSpPr>
          <p:spPr>
            <a:xfrm flipV="1">
              <a:off x="6858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84582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0"/>
              <a:ext cx="457200" cy="6908105"/>
              <a:chOff x="2956470" y="50104"/>
              <a:chExt cx="457200" cy="6858001"/>
            </a:xfrm>
          </p:grpSpPr>
          <p:cxnSp>
            <p:nvCxnSpPr>
              <p:cNvPr id="44" name="Straight Connector 4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userDrawn="1"/>
          </p:nvCxnSpPr>
          <p:spPr>
            <a:xfrm rot="5400000" flipV="1">
              <a:off x="4572000" y="-38862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5" name="Group 34"/>
            <p:cNvGrpSpPr/>
            <p:nvPr userDrawn="1"/>
          </p:nvGrpSpPr>
          <p:grpSpPr>
            <a:xfrm>
              <a:off x="0" y="1143000"/>
              <a:ext cx="9144000" cy="914400"/>
              <a:chOff x="0" y="1143000"/>
              <a:chExt cx="9144000" cy="914400"/>
            </a:xfrm>
          </p:grpSpPr>
          <p:cxnSp>
            <p:nvCxnSpPr>
              <p:cNvPr id="42" name="Straight Connector 41"/>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userDrawn="1"/>
          </p:nvGrpSpPr>
          <p:grpSpPr>
            <a:xfrm>
              <a:off x="0" y="2971800"/>
              <a:ext cx="9144000" cy="914400"/>
              <a:chOff x="0" y="1143000"/>
              <a:chExt cx="9144000" cy="914400"/>
            </a:xfrm>
          </p:grpSpPr>
          <p:cxnSp>
            <p:nvCxnSpPr>
              <p:cNvPr id="40" name="Straight Connector 39"/>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userDrawn="1"/>
          </p:nvGrpSpPr>
          <p:grpSpPr>
            <a:xfrm>
              <a:off x="0" y="4800602"/>
              <a:ext cx="9144000" cy="914400"/>
              <a:chOff x="0" y="1143000"/>
              <a:chExt cx="9144000" cy="914400"/>
            </a:xfrm>
          </p:grpSpPr>
          <p:cxnSp>
            <p:nvCxnSpPr>
              <p:cNvPr id="38" name="Straight Connector 37"/>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a:off x="2971800" y="0"/>
              <a:ext cx="457200" cy="6908105"/>
              <a:chOff x="2956470" y="50104"/>
              <a:chExt cx="457200" cy="6858001"/>
            </a:xfrm>
          </p:grpSpPr>
          <p:cxnSp>
            <p:nvCxnSpPr>
              <p:cNvPr id="51" name="Straight Connector 50"/>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8363679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232369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74703" y="4620890"/>
            <a:ext cx="7783445" cy="1415772"/>
          </a:xfrm>
        </p:spPr>
        <p:txBody>
          <a:bodyPr>
            <a:noAutofit/>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78035" y="1732950"/>
            <a:ext cx="7780165"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Tree>
    <p:extLst>
      <p:ext uri="{BB962C8B-B14F-4D97-AF65-F5344CB8AC3E}">
        <p14:creationId xmlns:p14="http://schemas.microsoft.com/office/powerpoint/2010/main" val="347731155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30" name="Text Placeholder 29"/>
          <p:cNvSpPr>
            <a:spLocks noGrp="1"/>
          </p:cNvSpPr>
          <p:nvPr>
            <p:ph type="body" sz="quarter" idx="11" hasCustomPrompt="1"/>
          </p:nvPr>
        </p:nvSpPr>
        <p:spPr>
          <a:xfrm>
            <a:off x="6858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22"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4" name="Text Placeholder 3"/>
          <p:cNvSpPr>
            <a:spLocks noGrp="1"/>
          </p:cNvSpPr>
          <p:nvPr>
            <p:ph type="body" sz="half" idx="29" hasCustomPrompt="1"/>
          </p:nvPr>
        </p:nvSpPr>
        <p:spPr>
          <a:xfrm>
            <a:off x="16181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5" name="Text Placeholder 29"/>
          <p:cNvSpPr>
            <a:spLocks noGrp="1"/>
          </p:cNvSpPr>
          <p:nvPr>
            <p:ph type="body" sz="quarter" idx="30" hasCustomPrompt="1"/>
          </p:nvPr>
        </p:nvSpPr>
        <p:spPr>
          <a:xfrm>
            <a:off x="6858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6" name="Text Placeholder 3"/>
          <p:cNvSpPr>
            <a:spLocks noGrp="1"/>
          </p:cNvSpPr>
          <p:nvPr>
            <p:ph type="body" sz="half" idx="31" hasCustomPrompt="1"/>
          </p:nvPr>
        </p:nvSpPr>
        <p:spPr>
          <a:xfrm>
            <a:off x="16181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7" name="Text Placeholder 29"/>
          <p:cNvSpPr>
            <a:spLocks noGrp="1"/>
          </p:cNvSpPr>
          <p:nvPr>
            <p:ph type="body" sz="quarter" idx="32" hasCustomPrompt="1"/>
          </p:nvPr>
        </p:nvSpPr>
        <p:spPr>
          <a:xfrm>
            <a:off x="6858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8" name="Text Placeholder 3"/>
          <p:cNvSpPr>
            <a:spLocks noGrp="1"/>
          </p:cNvSpPr>
          <p:nvPr>
            <p:ph type="body" sz="half" idx="33" hasCustomPrompt="1"/>
          </p:nvPr>
        </p:nvSpPr>
        <p:spPr>
          <a:xfrm>
            <a:off x="57329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9" name="Text Placeholder 29"/>
          <p:cNvSpPr>
            <a:spLocks noGrp="1"/>
          </p:cNvSpPr>
          <p:nvPr>
            <p:ph type="body" sz="quarter" idx="34" hasCustomPrompt="1"/>
          </p:nvPr>
        </p:nvSpPr>
        <p:spPr>
          <a:xfrm>
            <a:off x="48006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0" name="Text Placeholder 3"/>
          <p:cNvSpPr>
            <a:spLocks noGrp="1"/>
          </p:cNvSpPr>
          <p:nvPr>
            <p:ph type="body" sz="half" idx="35" hasCustomPrompt="1"/>
          </p:nvPr>
        </p:nvSpPr>
        <p:spPr>
          <a:xfrm>
            <a:off x="57329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1" name="Text Placeholder 29"/>
          <p:cNvSpPr>
            <a:spLocks noGrp="1"/>
          </p:cNvSpPr>
          <p:nvPr>
            <p:ph type="body" sz="quarter" idx="36" hasCustomPrompt="1"/>
          </p:nvPr>
        </p:nvSpPr>
        <p:spPr>
          <a:xfrm>
            <a:off x="48006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2" name="Text Placeholder 3"/>
          <p:cNvSpPr>
            <a:spLocks noGrp="1"/>
          </p:cNvSpPr>
          <p:nvPr>
            <p:ph type="body" sz="half" idx="37" hasCustomPrompt="1"/>
          </p:nvPr>
        </p:nvSpPr>
        <p:spPr>
          <a:xfrm>
            <a:off x="57329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3" name="Text Placeholder 29"/>
          <p:cNvSpPr>
            <a:spLocks noGrp="1"/>
          </p:cNvSpPr>
          <p:nvPr>
            <p:ph type="body" sz="quarter" idx="38" hasCustomPrompt="1"/>
          </p:nvPr>
        </p:nvSpPr>
        <p:spPr>
          <a:xfrm>
            <a:off x="48006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Tree>
    <p:extLst>
      <p:ext uri="{BB962C8B-B14F-4D97-AF65-F5344CB8AC3E}">
        <p14:creationId xmlns:p14="http://schemas.microsoft.com/office/powerpoint/2010/main" val="115262840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130862015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7" name="TextBox 36"/>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1"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22912796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1" name="TextBox 40"/>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68783256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4" name="TextBox 43"/>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45"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25336649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01840044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hart Placeholder 3"/>
          <p:cNvSpPr>
            <a:spLocks noGrp="1"/>
          </p:cNvSpPr>
          <p:nvPr userDrawn="1">
            <p:ph type="chart" sz="quarter" idx="29" hasCustomPrompt="1"/>
          </p:nvPr>
        </p:nvSpPr>
        <p:spPr>
          <a:xfrm>
            <a:off x="685800" y="2057400"/>
            <a:ext cx="7772400" cy="4000500"/>
          </a:xfrm>
        </p:spPr>
        <p:txBody>
          <a:bodyPr/>
          <a:lstStyle>
            <a:lvl1pPr algn="ctr">
              <a:defRPr>
                <a:solidFill>
                  <a:schemeClr val="tx2"/>
                </a:solidFill>
              </a:defRPr>
            </a:lvl1pPr>
          </a:lstStyle>
          <a:p>
            <a:r>
              <a:rPr lang="en-US" dirty="0" smtClean="0"/>
              <a:t>Click to insert chart from template</a:t>
            </a:r>
            <a:endParaRPr lang="en-US" dirty="0"/>
          </a:p>
        </p:txBody>
      </p:sp>
    </p:spTree>
    <p:extLst>
      <p:ext uri="{BB962C8B-B14F-4D97-AF65-F5344CB8AC3E}">
        <p14:creationId xmlns:p14="http://schemas.microsoft.com/office/powerpoint/2010/main" val="69679763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35513662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5269" y="4620890"/>
            <a:ext cx="77751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581" y="1732950"/>
            <a:ext cx="777683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323232">
                    <a:lumMod val="20000"/>
                    <a:lumOff val="80000"/>
                  </a:srgbClr>
                </a:solidFill>
              </a:endParaRPr>
            </a:p>
          </p:txBody>
        </p:sp>
      </p:grpSp>
    </p:spTree>
    <p:extLst>
      <p:ext uri="{BB962C8B-B14F-4D97-AF65-F5344CB8AC3E}">
        <p14:creationId xmlns:p14="http://schemas.microsoft.com/office/powerpoint/2010/main" val="3211039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5718909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3581" y="4620890"/>
            <a:ext cx="7776788"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631" y="1732950"/>
            <a:ext cx="777678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Tree>
    <p:extLst>
      <p:ext uri="{BB962C8B-B14F-4D97-AF65-F5344CB8AC3E}">
        <p14:creationId xmlns:p14="http://schemas.microsoft.com/office/powerpoint/2010/main" val="302185260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gu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 name="TextBox 24"/>
          <p:cNvSpPr txBox="1"/>
          <p:nvPr userDrawn="1"/>
        </p:nvSpPr>
        <p:spPr>
          <a:xfrm>
            <a:off x="-952500" y="2959100"/>
            <a:ext cx="65" cy="332399"/>
          </a:xfrm>
          <a:prstGeom prst="rect">
            <a:avLst/>
          </a:prstGeom>
          <a:noFill/>
        </p:spPr>
        <p:txBody>
          <a:bodyPr wrap="none" lIns="0" tIns="0" rIns="0" bIns="0" rtlCol="0">
            <a:spAutoFit/>
          </a:bodyPr>
          <a:lstStyle/>
          <a:p>
            <a:pPr>
              <a:lnSpc>
                <a:spcPct val="120000"/>
              </a:lnSpc>
            </a:pPr>
            <a:endParaRPr lang="en-US" dirty="0">
              <a:solidFill>
                <a:srgbClr val="323232"/>
              </a:solidFill>
            </a:endParaRPr>
          </a:p>
        </p:txBody>
      </p: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hasCustomPrompt="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dirty="0" smtClean="0"/>
              <a:t>Edit text</a:t>
            </a:r>
          </a:p>
        </p:txBody>
      </p:sp>
      <p:cxnSp>
        <p:nvCxnSpPr>
          <p:cNvPr id="6" name="Straight Connector 5"/>
          <p:cNvCxnSpPr/>
          <p:nvPr userDrawn="1"/>
        </p:nvCxnSpPr>
        <p:spPr>
          <a:xfrm>
            <a:off x="5717219" y="2769833"/>
            <a:ext cx="0" cy="288115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53090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27" name="TextBox 26"/>
          <p:cNvSpPr txBox="1"/>
          <p:nvPr userDrawn="1"/>
        </p:nvSpPr>
        <p:spPr>
          <a:xfrm>
            <a:off x="8165123" y="6589187"/>
            <a:ext cx="293077" cy="123111"/>
          </a:xfrm>
          <a:prstGeom prst="rect">
            <a:avLst/>
          </a:prstGeom>
          <a:noFill/>
        </p:spPr>
        <p:txBody>
          <a:bodyPr wrap="square" lIns="0" tIns="0" rIns="0" bIns="0" rtlCol="0" anchor="b">
            <a:spAutoFit/>
          </a:bodyPr>
          <a:lstStyle/>
          <a:p>
            <a:pPr algn="r"/>
            <a:fld id="{12EB7FDA-3CFA-48E9-9A35-E50E94D3505F}" type="slidenum">
              <a:rPr lang="en-US" sz="800" smtClean="0">
                <a:solidFill>
                  <a:srgbClr val="323232">
                    <a:lumMod val="60000"/>
                    <a:lumOff val="40000"/>
                  </a:srgbClr>
                </a:solidFill>
              </a:rPr>
              <a:pPr algn="r"/>
              <a:t>‹#›</a:t>
            </a:fld>
            <a:endParaRPr lang="en-US" sz="800" dirty="0">
              <a:solidFill>
                <a:srgbClr val="323232">
                  <a:lumMod val="60000"/>
                  <a:lumOff val="40000"/>
                </a:srgbClr>
              </a:solidFill>
            </a:endParaRPr>
          </a:p>
        </p:txBody>
      </p:sp>
      <p:sp>
        <p:nvSpPr>
          <p:cNvPr id="28"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grpSp>
        <p:nvGrpSpPr>
          <p:cNvPr id="2" name="Group 1"/>
          <p:cNvGrpSpPr/>
          <p:nvPr userDrawn="1"/>
        </p:nvGrpSpPr>
        <p:grpSpPr>
          <a:xfrm>
            <a:off x="0" y="0"/>
            <a:ext cx="9144000" cy="6908105"/>
            <a:chOff x="0" y="0"/>
            <a:chExt cx="9144000" cy="6908105"/>
          </a:xfrm>
        </p:grpSpPr>
        <p:grpSp>
          <p:nvGrpSpPr>
            <p:cNvPr id="30" name="Group 29"/>
            <p:cNvGrpSpPr/>
            <p:nvPr userDrawn="1"/>
          </p:nvGrpSpPr>
          <p:grpSpPr>
            <a:xfrm>
              <a:off x="0" y="0"/>
              <a:ext cx="9144000" cy="6858000"/>
              <a:chOff x="0" y="0"/>
              <a:chExt cx="9144000" cy="6858000"/>
            </a:xfrm>
            <a:solidFill>
              <a:schemeClr val="bg1">
                <a:lumMod val="95000"/>
              </a:schemeClr>
            </a:solidFill>
          </p:grpSpPr>
          <p:sp>
            <p:nvSpPr>
              <p:cNvPr id="46" name="Rectangle 45"/>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7" name="Rectangle 46"/>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8" name="Rectangle 47"/>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sp>
            <p:nvSpPr>
              <p:cNvPr id="49" name="Rectangle 48"/>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531"/>
                  </a:solidFill>
                </a:endParaRPr>
              </a:p>
            </p:txBody>
          </p:sp>
        </p:grpSp>
        <p:cxnSp>
          <p:nvCxnSpPr>
            <p:cNvPr id="31" name="Straight Connector 30"/>
            <p:cNvCxnSpPr/>
            <p:nvPr userDrawn="1"/>
          </p:nvCxnSpPr>
          <p:spPr>
            <a:xfrm flipV="1">
              <a:off x="6858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84582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0"/>
              <a:ext cx="457200" cy="6908105"/>
              <a:chOff x="2956470" y="50104"/>
              <a:chExt cx="457200" cy="6858001"/>
            </a:xfrm>
          </p:grpSpPr>
          <p:cxnSp>
            <p:nvCxnSpPr>
              <p:cNvPr id="44" name="Straight Connector 4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userDrawn="1"/>
          </p:nvCxnSpPr>
          <p:spPr>
            <a:xfrm rot="5400000" flipV="1">
              <a:off x="4572000" y="-38862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5" name="Group 34"/>
            <p:cNvGrpSpPr/>
            <p:nvPr userDrawn="1"/>
          </p:nvGrpSpPr>
          <p:grpSpPr>
            <a:xfrm>
              <a:off x="0" y="1143000"/>
              <a:ext cx="9144000" cy="914400"/>
              <a:chOff x="0" y="1143000"/>
              <a:chExt cx="9144000" cy="914400"/>
            </a:xfrm>
          </p:grpSpPr>
          <p:cxnSp>
            <p:nvCxnSpPr>
              <p:cNvPr id="42" name="Straight Connector 41"/>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userDrawn="1"/>
          </p:nvGrpSpPr>
          <p:grpSpPr>
            <a:xfrm>
              <a:off x="0" y="2971800"/>
              <a:ext cx="9144000" cy="914400"/>
              <a:chOff x="0" y="1143000"/>
              <a:chExt cx="9144000" cy="914400"/>
            </a:xfrm>
          </p:grpSpPr>
          <p:cxnSp>
            <p:nvCxnSpPr>
              <p:cNvPr id="40" name="Straight Connector 39"/>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userDrawn="1"/>
          </p:nvGrpSpPr>
          <p:grpSpPr>
            <a:xfrm>
              <a:off x="0" y="4800602"/>
              <a:ext cx="9144000" cy="914400"/>
              <a:chOff x="0" y="1143000"/>
              <a:chExt cx="9144000" cy="914400"/>
            </a:xfrm>
          </p:grpSpPr>
          <p:cxnSp>
            <p:nvCxnSpPr>
              <p:cNvPr id="38" name="Straight Connector 37"/>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a:off x="2971800" y="0"/>
              <a:ext cx="457200" cy="6908105"/>
              <a:chOff x="2956470" y="50104"/>
              <a:chExt cx="457200" cy="6858001"/>
            </a:xfrm>
          </p:grpSpPr>
          <p:cxnSp>
            <p:nvCxnSpPr>
              <p:cNvPr id="51" name="Straight Connector 50"/>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963871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en-US" sz="2520" dirty="0">
              <a:solidFill>
                <a:prstClr val="white"/>
              </a:solidFill>
            </a:endParaRPr>
          </a:p>
        </p:txBody>
      </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74704" y="4620890"/>
            <a:ext cx="7783445" cy="1415772"/>
          </a:xfrm>
        </p:spPr>
        <p:txBody>
          <a:bodyPr>
            <a:noAutofit/>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78036" y="1732950"/>
            <a:ext cx="7780165"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290"/>
              <a:endParaRPr lang="en-US" sz="2520" dirty="0">
                <a:solidFill>
                  <a:prstClr val="black"/>
                </a:solidFill>
              </a:endParaRPr>
            </a:p>
          </p:txBody>
        </p:sp>
      </p:grpSp>
    </p:spTree>
    <p:extLst>
      <p:ext uri="{BB962C8B-B14F-4D97-AF65-F5344CB8AC3E}">
        <p14:creationId xmlns:p14="http://schemas.microsoft.com/office/powerpoint/2010/main" val="237920365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971801"/>
            <a:ext cx="2725270" cy="914399"/>
          </a:xfrm>
        </p:spPr>
        <p:txBody>
          <a:bodyPr anchor="t" anchorCtr="0">
            <a:noAutofit/>
          </a:bodyPr>
          <a:lstStyle>
            <a:lvl1pPr marL="0" indent="0">
              <a:lnSpc>
                <a:spcPts val="1700"/>
              </a:lnSpc>
              <a:buNone/>
              <a:defRPr sz="1500">
                <a:solidFill>
                  <a:schemeClr val="tx2"/>
                </a:solidFill>
                <a:latin typeface="+mn-lt"/>
              </a:defRPr>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dirty="0" smtClean="0"/>
              <a:t>click to edit section title</a:t>
            </a:r>
          </a:p>
        </p:txBody>
      </p:sp>
      <p:sp>
        <p:nvSpPr>
          <p:cNvPr id="30" name="Text Placeholder 29"/>
          <p:cNvSpPr>
            <a:spLocks noGrp="1"/>
          </p:cNvSpPr>
          <p:nvPr>
            <p:ph type="body" sz="quarter" idx="11" hasCustomPrompt="1"/>
          </p:nvPr>
        </p:nvSpPr>
        <p:spPr>
          <a:xfrm>
            <a:off x="685800" y="2948354"/>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22" name="Text Placeholder 2"/>
          <p:cNvSpPr>
            <a:spLocks noGrp="1"/>
          </p:cNvSpPr>
          <p:nvPr>
            <p:ph type="body" idx="28" hasCustomPrompt="1"/>
          </p:nvPr>
        </p:nvSpPr>
        <p:spPr>
          <a:xfrm>
            <a:off x="685800" y="691052"/>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dirty="0" smtClean="0"/>
              <a:t>click to edit master text styles</a:t>
            </a:r>
          </a:p>
        </p:txBody>
      </p:sp>
      <p:sp>
        <p:nvSpPr>
          <p:cNvPr id="94" name="Text Placeholder 3"/>
          <p:cNvSpPr>
            <a:spLocks noGrp="1"/>
          </p:cNvSpPr>
          <p:nvPr>
            <p:ph type="body" sz="half" idx="29" hasCustomPrompt="1"/>
          </p:nvPr>
        </p:nvSpPr>
        <p:spPr>
          <a:xfrm>
            <a:off x="1618130" y="3886206"/>
            <a:ext cx="2725270" cy="914399"/>
          </a:xfrm>
        </p:spPr>
        <p:txBody>
          <a:bodyPr anchor="t" anchorCtr="0">
            <a:noAutofit/>
          </a:bodyPr>
          <a:lstStyle>
            <a:lvl1pPr marL="0" indent="0">
              <a:lnSpc>
                <a:spcPts val="1700"/>
              </a:lnSpc>
              <a:buNone/>
              <a:defRPr sz="1500">
                <a:solidFill>
                  <a:schemeClr val="tx2"/>
                </a:solidFill>
                <a:latin typeface="+mn-lt"/>
              </a:defRPr>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dirty="0" smtClean="0"/>
              <a:t>click to edit section title</a:t>
            </a:r>
          </a:p>
        </p:txBody>
      </p:sp>
      <p:sp>
        <p:nvSpPr>
          <p:cNvPr id="95" name="Text Placeholder 29"/>
          <p:cNvSpPr>
            <a:spLocks noGrp="1"/>
          </p:cNvSpPr>
          <p:nvPr>
            <p:ph type="body" sz="quarter" idx="30" hasCustomPrompt="1"/>
          </p:nvPr>
        </p:nvSpPr>
        <p:spPr>
          <a:xfrm>
            <a:off x="685800" y="3862759"/>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6" name="Text Placeholder 3"/>
          <p:cNvSpPr>
            <a:spLocks noGrp="1"/>
          </p:cNvSpPr>
          <p:nvPr>
            <p:ph type="body" sz="half" idx="31" hasCustomPrompt="1"/>
          </p:nvPr>
        </p:nvSpPr>
        <p:spPr>
          <a:xfrm>
            <a:off x="1618130" y="4800611"/>
            <a:ext cx="2725270" cy="914399"/>
          </a:xfrm>
        </p:spPr>
        <p:txBody>
          <a:bodyPr anchor="t" anchorCtr="0">
            <a:noAutofit/>
          </a:bodyPr>
          <a:lstStyle>
            <a:lvl1pPr marL="0" indent="0">
              <a:lnSpc>
                <a:spcPts val="1700"/>
              </a:lnSpc>
              <a:buNone/>
              <a:defRPr sz="1500">
                <a:solidFill>
                  <a:schemeClr val="tx2"/>
                </a:solidFill>
                <a:latin typeface="+mn-lt"/>
              </a:defRPr>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dirty="0" smtClean="0"/>
              <a:t>click to edit section title</a:t>
            </a:r>
          </a:p>
        </p:txBody>
      </p:sp>
      <p:sp>
        <p:nvSpPr>
          <p:cNvPr id="97" name="Text Placeholder 29"/>
          <p:cNvSpPr>
            <a:spLocks noGrp="1"/>
          </p:cNvSpPr>
          <p:nvPr>
            <p:ph type="body" sz="quarter" idx="32" hasCustomPrompt="1"/>
          </p:nvPr>
        </p:nvSpPr>
        <p:spPr>
          <a:xfrm>
            <a:off x="685800" y="4777164"/>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8" name="Text Placeholder 3"/>
          <p:cNvSpPr>
            <a:spLocks noGrp="1"/>
          </p:cNvSpPr>
          <p:nvPr>
            <p:ph type="body" sz="half" idx="33" hasCustomPrompt="1"/>
          </p:nvPr>
        </p:nvSpPr>
        <p:spPr>
          <a:xfrm>
            <a:off x="5732930" y="2971801"/>
            <a:ext cx="2725270" cy="914399"/>
          </a:xfrm>
        </p:spPr>
        <p:txBody>
          <a:bodyPr anchor="t" anchorCtr="0">
            <a:noAutofit/>
          </a:bodyPr>
          <a:lstStyle>
            <a:lvl1pPr marL="0" indent="0">
              <a:lnSpc>
                <a:spcPts val="1700"/>
              </a:lnSpc>
              <a:buNone/>
              <a:defRPr sz="1500">
                <a:solidFill>
                  <a:schemeClr val="tx2"/>
                </a:solidFill>
                <a:latin typeface="+mn-lt"/>
              </a:defRPr>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dirty="0" smtClean="0"/>
              <a:t>click to edit section title</a:t>
            </a:r>
          </a:p>
        </p:txBody>
      </p:sp>
      <p:sp>
        <p:nvSpPr>
          <p:cNvPr id="99" name="Text Placeholder 29"/>
          <p:cNvSpPr>
            <a:spLocks noGrp="1"/>
          </p:cNvSpPr>
          <p:nvPr>
            <p:ph type="body" sz="quarter" idx="34" hasCustomPrompt="1"/>
          </p:nvPr>
        </p:nvSpPr>
        <p:spPr>
          <a:xfrm>
            <a:off x="4800600" y="2948354"/>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0" name="Text Placeholder 3"/>
          <p:cNvSpPr>
            <a:spLocks noGrp="1"/>
          </p:cNvSpPr>
          <p:nvPr>
            <p:ph type="body" sz="half" idx="35" hasCustomPrompt="1"/>
          </p:nvPr>
        </p:nvSpPr>
        <p:spPr>
          <a:xfrm>
            <a:off x="5732930" y="3886206"/>
            <a:ext cx="2725270" cy="914399"/>
          </a:xfrm>
        </p:spPr>
        <p:txBody>
          <a:bodyPr anchor="t" anchorCtr="0">
            <a:noAutofit/>
          </a:bodyPr>
          <a:lstStyle>
            <a:lvl1pPr marL="0" indent="0">
              <a:lnSpc>
                <a:spcPts val="1700"/>
              </a:lnSpc>
              <a:buNone/>
              <a:defRPr sz="1500">
                <a:solidFill>
                  <a:schemeClr val="tx2"/>
                </a:solidFill>
                <a:latin typeface="+mn-lt"/>
              </a:defRPr>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dirty="0" smtClean="0"/>
              <a:t>click to edit section title</a:t>
            </a:r>
          </a:p>
        </p:txBody>
      </p:sp>
      <p:sp>
        <p:nvSpPr>
          <p:cNvPr id="101" name="Text Placeholder 29"/>
          <p:cNvSpPr>
            <a:spLocks noGrp="1"/>
          </p:cNvSpPr>
          <p:nvPr>
            <p:ph type="body" sz="quarter" idx="36" hasCustomPrompt="1"/>
          </p:nvPr>
        </p:nvSpPr>
        <p:spPr>
          <a:xfrm>
            <a:off x="4800600" y="3862759"/>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2" name="Text Placeholder 3"/>
          <p:cNvSpPr>
            <a:spLocks noGrp="1"/>
          </p:cNvSpPr>
          <p:nvPr>
            <p:ph type="body" sz="half" idx="37" hasCustomPrompt="1"/>
          </p:nvPr>
        </p:nvSpPr>
        <p:spPr>
          <a:xfrm>
            <a:off x="5732930" y="4800611"/>
            <a:ext cx="2725270" cy="914399"/>
          </a:xfrm>
        </p:spPr>
        <p:txBody>
          <a:bodyPr anchor="t" anchorCtr="0">
            <a:noAutofit/>
          </a:bodyPr>
          <a:lstStyle>
            <a:lvl1pPr marL="0" indent="0">
              <a:lnSpc>
                <a:spcPts val="1700"/>
              </a:lnSpc>
              <a:buNone/>
              <a:defRPr sz="1500">
                <a:solidFill>
                  <a:schemeClr val="tx2"/>
                </a:solidFill>
                <a:latin typeface="+mn-lt"/>
              </a:defRPr>
            </a:lvl1pPr>
            <a:lvl2pPr marL="457209" indent="0">
              <a:buNone/>
              <a:defRPr sz="1200"/>
            </a:lvl2pPr>
            <a:lvl3pPr marL="914418" indent="0">
              <a:buNone/>
              <a:defRPr sz="1000"/>
            </a:lvl3pPr>
            <a:lvl4pPr marL="1371627" indent="0">
              <a:buNone/>
              <a:defRPr sz="900"/>
            </a:lvl4pPr>
            <a:lvl5pPr marL="1828837" indent="0">
              <a:buNone/>
              <a:defRPr sz="900"/>
            </a:lvl5pPr>
            <a:lvl6pPr marL="2286046" indent="0">
              <a:buNone/>
              <a:defRPr sz="900"/>
            </a:lvl6pPr>
            <a:lvl7pPr marL="2743255" indent="0">
              <a:buNone/>
              <a:defRPr sz="900"/>
            </a:lvl7pPr>
            <a:lvl8pPr marL="3200464" indent="0">
              <a:buNone/>
              <a:defRPr sz="900"/>
            </a:lvl8pPr>
            <a:lvl9pPr marL="3657673" indent="0">
              <a:buNone/>
              <a:defRPr sz="900"/>
            </a:lvl9pPr>
          </a:lstStyle>
          <a:p>
            <a:pPr lvl="0"/>
            <a:r>
              <a:rPr lang="en-US" dirty="0" smtClean="0"/>
              <a:t>click to edit section title</a:t>
            </a:r>
          </a:p>
        </p:txBody>
      </p:sp>
      <p:sp>
        <p:nvSpPr>
          <p:cNvPr id="103" name="Text Placeholder 29"/>
          <p:cNvSpPr>
            <a:spLocks noGrp="1"/>
          </p:cNvSpPr>
          <p:nvPr>
            <p:ph type="body" sz="quarter" idx="38" hasCustomPrompt="1"/>
          </p:nvPr>
        </p:nvSpPr>
        <p:spPr>
          <a:xfrm>
            <a:off x="4800600" y="4777164"/>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Tree>
    <p:extLst>
      <p:ext uri="{BB962C8B-B14F-4D97-AF65-F5344CB8AC3E}">
        <p14:creationId xmlns:p14="http://schemas.microsoft.com/office/powerpoint/2010/main" val="266860912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hasCustomPrompt="1"/>
          </p:nvPr>
        </p:nvSpPr>
        <p:spPr>
          <a:xfrm>
            <a:off x="685800" y="691052"/>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dirty="0" smtClean="0"/>
              <a:t>click to edit master text styles</a:t>
            </a:r>
          </a:p>
        </p:txBody>
      </p:sp>
      <p:sp>
        <p:nvSpPr>
          <p:cNvPr id="39" name="TextBox 38"/>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40"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223372502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hasCustomPrompt="1"/>
          </p:nvPr>
        </p:nvSpPr>
        <p:spPr>
          <a:xfrm>
            <a:off x="685800" y="691052"/>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dirty="0" smtClean="0"/>
              <a:t>click to edit master text styles</a:t>
            </a:r>
          </a:p>
        </p:txBody>
      </p:sp>
      <p:sp>
        <p:nvSpPr>
          <p:cNvPr id="37" name="TextBox 36"/>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41"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146205944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hasCustomPrompt="1"/>
          </p:nvPr>
        </p:nvSpPr>
        <p:spPr>
          <a:xfrm>
            <a:off x="685800" y="691052"/>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dirty="0" smtClean="0"/>
              <a:t>click to edit master text styles</a:t>
            </a:r>
          </a:p>
        </p:txBody>
      </p:sp>
      <p:sp>
        <p:nvSpPr>
          <p:cNvPr id="41" name="TextBox 40"/>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42"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67473245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hasCustomPrompt="1"/>
          </p:nvPr>
        </p:nvSpPr>
        <p:spPr>
          <a:xfrm>
            <a:off x="685800" y="691052"/>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dirty="0" smtClean="0"/>
              <a:t>click to edit master text styles</a:t>
            </a:r>
          </a:p>
        </p:txBody>
      </p:sp>
      <p:sp>
        <p:nvSpPr>
          <p:cNvPr id="44" name="TextBox 43"/>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45"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121270560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2"/>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1669827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11054966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2"/>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en-US" dirty="0" smtClean="0"/>
              <a:t>click to edit master text styles</a:t>
            </a:r>
          </a:p>
        </p:txBody>
      </p:sp>
      <p:sp>
        <p:nvSpPr>
          <p:cNvPr id="4" name="Chart Placeholder 3"/>
          <p:cNvSpPr>
            <a:spLocks noGrp="1"/>
          </p:cNvSpPr>
          <p:nvPr userDrawn="1">
            <p:ph type="chart" sz="quarter" idx="29" hasCustomPrompt="1"/>
          </p:nvPr>
        </p:nvSpPr>
        <p:spPr>
          <a:xfrm>
            <a:off x="685800" y="2057400"/>
            <a:ext cx="7772400" cy="4000500"/>
          </a:xfrm>
        </p:spPr>
        <p:txBody>
          <a:bodyPr/>
          <a:lstStyle>
            <a:lvl1pPr algn="ctr">
              <a:defRPr>
                <a:solidFill>
                  <a:schemeClr val="tx2"/>
                </a:solidFill>
              </a:defRPr>
            </a:lvl1pPr>
          </a:lstStyle>
          <a:p>
            <a:r>
              <a:rPr lang="en-US" dirty="0" smtClean="0"/>
              <a:t>Click to insert chart from template</a:t>
            </a:r>
            <a:endParaRPr lang="en-US" dirty="0"/>
          </a:p>
        </p:txBody>
      </p:sp>
    </p:spTree>
    <p:extLst>
      <p:ext uri="{BB962C8B-B14F-4D97-AF65-F5344CB8AC3E}">
        <p14:creationId xmlns:p14="http://schemas.microsoft.com/office/powerpoint/2010/main" val="9409126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Box 7"/>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12"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2464665902"/>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en-US" sz="2520" dirty="0">
              <a:solidFill>
                <a:prstClr val="white"/>
              </a:solidFill>
            </a:endParaRPr>
          </a:p>
        </p:txBody>
      </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5269" y="4620890"/>
            <a:ext cx="77751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582" y="1732950"/>
            <a:ext cx="777683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290"/>
              <a:endParaRPr lang="en-US" sz="2520" dirty="0">
                <a:solidFill>
                  <a:srgbClr val="323232">
                    <a:lumMod val="20000"/>
                    <a:lumOff val="80000"/>
                  </a:srgbClr>
                </a:solidFill>
              </a:endParaRPr>
            </a:p>
          </p:txBody>
        </p:sp>
      </p:grpSp>
    </p:spTree>
    <p:extLst>
      <p:ext uri="{BB962C8B-B14F-4D97-AF65-F5344CB8AC3E}">
        <p14:creationId xmlns:p14="http://schemas.microsoft.com/office/powerpoint/2010/main" val="4095886052"/>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3582" y="4620890"/>
            <a:ext cx="7776788"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631" y="1732950"/>
            <a:ext cx="777678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290"/>
              <a:endParaRPr lang="en-US" sz="2520" dirty="0">
                <a:solidFill>
                  <a:prstClr val="black"/>
                </a:solidFill>
              </a:endParaRPr>
            </a:p>
          </p:txBody>
        </p:sp>
      </p:grpSp>
    </p:spTree>
    <p:extLst>
      <p:ext uri="{BB962C8B-B14F-4D97-AF65-F5344CB8AC3E}">
        <p14:creationId xmlns:p14="http://schemas.microsoft.com/office/powerpoint/2010/main" val="469473673"/>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gu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 name="TextBox 24"/>
          <p:cNvSpPr txBox="1"/>
          <p:nvPr userDrawn="1"/>
        </p:nvSpPr>
        <p:spPr>
          <a:xfrm>
            <a:off x="-952499" y="2959100"/>
            <a:ext cx="65" cy="465384"/>
          </a:xfrm>
          <a:prstGeom prst="rect">
            <a:avLst/>
          </a:prstGeom>
          <a:noFill/>
        </p:spPr>
        <p:txBody>
          <a:bodyPr wrap="none" lIns="0" tIns="0" rIns="0" bIns="0" rtlCol="0">
            <a:spAutoFit/>
          </a:bodyPr>
          <a:lstStyle/>
          <a:p>
            <a:pPr defTabSz="914290">
              <a:lnSpc>
                <a:spcPct val="120000"/>
              </a:lnSpc>
            </a:pPr>
            <a:endParaRPr lang="en-US" sz="2520" dirty="0">
              <a:solidFill>
                <a:srgbClr val="323232"/>
              </a:solidFill>
            </a:endParaRPr>
          </a:p>
        </p:txBody>
      </p:sp>
      <p:sp>
        <p:nvSpPr>
          <p:cNvPr id="37" name="Text Placeholder 31"/>
          <p:cNvSpPr>
            <a:spLocks noGrp="1"/>
          </p:cNvSpPr>
          <p:nvPr>
            <p:ph type="body" sz="quarter" idx="10"/>
          </p:nvPr>
        </p:nvSpPr>
        <p:spPr>
          <a:xfrm>
            <a:off x="6167763"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hasCustomPrompt="1"/>
          </p:nvPr>
        </p:nvSpPr>
        <p:spPr>
          <a:xfrm>
            <a:off x="676656" y="2940813"/>
            <a:ext cx="4587802" cy="2946231"/>
          </a:xfrm>
        </p:spPr>
        <p:txBody>
          <a:bodyPr/>
          <a:lstStyle>
            <a:lvl1pPr marL="0" algn="r" defTabSz="914418"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dirty="0" smtClean="0"/>
              <a:t>Edit text</a:t>
            </a:r>
          </a:p>
        </p:txBody>
      </p:sp>
      <p:cxnSp>
        <p:nvCxnSpPr>
          <p:cNvPr id="6" name="Straight Connector 5"/>
          <p:cNvCxnSpPr/>
          <p:nvPr userDrawn="1"/>
        </p:nvCxnSpPr>
        <p:spPr>
          <a:xfrm>
            <a:off x="5717219" y="2769834"/>
            <a:ext cx="0" cy="288115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0849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27" name="TextBox 26"/>
          <p:cNvSpPr txBox="1"/>
          <p:nvPr userDrawn="1"/>
        </p:nvSpPr>
        <p:spPr>
          <a:xfrm>
            <a:off x="8165124" y="6589188"/>
            <a:ext cx="293077" cy="123111"/>
          </a:xfrm>
          <a:prstGeom prst="rect">
            <a:avLst/>
          </a:prstGeom>
          <a:noFill/>
        </p:spPr>
        <p:txBody>
          <a:bodyPr wrap="square" lIns="0" tIns="0" rIns="0" bIns="0" rtlCol="0" anchor="b">
            <a:spAutoFit/>
          </a:bodyPr>
          <a:lstStyle/>
          <a:p>
            <a:pPr algn="r" defTabSz="914290"/>
            <a:fld id="{12EB7FDA-3CFA-48E9-9A35-E50E94D3505F}" type="slidenum">
              <a:rPr lang="en-US" sz="800" smtClean="0">
                <a:solidFill>
                  <a:srgbClr val="323232">
                    <a:lumMod val="60000"/>
                    <a:lumOff val="40000"/>
                  </a:srgbClr>
                </a:solidFill>
              </a:rPr>
              <a:pPr algn="r" defTabSz="914290"/>
              <a:t>‹#›</a:t>
            </a:fld>
            <a:endParaRPr lang="en-US" sz="800" dirty="0">
              <a:solidFill>
                <a:srgbClr val="323232">
                  <a:lumMod val="60000"/>
                  <a:lumOff val="40000"/>
                </a:srgbClr>
              </a:solidFill>
            </a:endParaRPr>
          </a:p>
        </p:txBody>
      </p:sp>
      <p:sp>
        <p:nvSpPr>
          <p:cNvPr id="28" name="Text Placeholder 10"/>
          <p:cNvSpPr>
            <a:spLocks noGrp="1"/>
          </p:cNvSpPr>
          <p:nvPr>
            <p:ph type="body" sz="quarter" idx="14" hasCustomPrompt="1"/>
          </p:nvPr>
        </p:nvSpPr>
        <p:spPr>
          <a:xfrm>
            <a:off x="685800" y="6564566"/>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grpSp>
        <p:nvGrpSpPr>
          <p:cNvPr id="2" name="Group 1"/>
          <p:cNvGrpSpPr/>
          <p:nvPr userDrawn="1"/>
        </p:nvGrpSpPr>
        <p:grpSpPr>
          <a:xfrm>
            <a:off x="0" y="1"/>
            <a:ext cx="9144000" cy="6908105"/>
            <a:chOff x="0" y="0"/>
            <a:chExt cx="9144000" cy="6908105"/>
          </a:xfrm>
        </p:grpSpPr>
        <p:grpSp>
          <p:nvGrpSpPr>
            <p:cNvPr id="30" name="Group 29"/>
            <p:cNvGrpSpPr/>
            <p:nvPr userDrawn="1"/>
          </p:nvGrpSpPr>
          <p:grpSpPr>
            <a:xfrm>
              <a:off x="0" y="0"/>
              <a:ext cx="9144000" cy="6858000"/>
              <a:chOff x="0" y="0"/>
              <a:chExt cx="9144000" cy="6858000"/>
            </a:xfrm>
            <a:solidFill>
              <a:schemeClr val="bg1">
                <a:lumMod val="95000"/>
              </a:schemeClr>
            </a:solidFill>
          </p:grpSpPr>
          <p:sp>
            <p:nvSpPr>
              <p:cNvPr id="46" name="Rectangle 45"/>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en-US" sz="2520" dirty="0">
                  <a:solidFill>
                    <a:srgbClr val="F26531"/>
                  </a:solidFill>
                </a:endParaRPr>
              </a:p>
            </p:txBody>
          </p:sp>
          <p:sp>
            <p:nvSpPr>
              <p:cNvPr id="47" name="Rectangle 46"/>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en-US" sz="2520" dirty="0">
                  <a:solidFill>
                    <a:srgbClr val="F26531"/>
                  </a:solidFill>
                </a:endParaRPr>
              </a:p>
            </p:txBody>
          </p:sp>
          <p:sp>
            <p:nvSpPr>
              <p:cNvPr id="48" name="Rectangle 47"/>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en-US" sz="2520" dirty="0">
                  <a:solidFill>
                    <a:srgbClr val="F26531"/>
                  </a:solidFill>
                </a:endParaRPr>
              </a:p>
            </p:txBody>
          </p:sp>
          <p:sp>
            <p:nvSpPr>
              <p:cNvPr id="49" name="Rectangle 48"/>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en-US" sz="2520" dirty="0">
                  <a:solidFill>
                    <a:srgbClr val="F26531"/>
                  </a:solidFill>
                </a:endParaRPr>
              </a:p>
            </p:txBody>
          </p:sp>
        </p:grpSp>
        <p:cxnSp>
          <p:nvCxnSpPr>
            <p:cNvPr id="31" name="Straight Connector 30"/>
            <p:cNvCxnSpPr/>
            <p:nvPr userDrawn="1"/>
          </p:nvCxnSpPr>
          <p:spPr>
            <a:xfrm flipV="1">
              <a:off x="6858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84582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0"/>
              <a:ext cx="457200" cy="6908105"/>
              <a:chOff x="2956470" y="50104"/>
              <a:chExt cx="457200" cy="6858001"/>
            </a:xfrm>
          </p:grpSpPr>
          <p:cxnSp>
            <p:nvCxnSpPr>
              <p:cNvPr id="44" name="Straight Connector 4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userDrawn="1"/>
          </p:nvCxnSpPr>
          <p:spPr>
            <a:xfrm rot="5400000" flipV="1">
              <a:off x="4572000" y="-38862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5" name="Group 34"/>
            <p:cNvGrpSpPr/>
            <p:nvPr userDrawn="1"/>
          </p:nvGrpSpPr>
          <p:grpSpPr>
            <a:xfrm>
              <a:off x="0" y="1143000"/>
              <a:ext cx="9144000" cy="914400"/>
              <a:chOff x="0" y="1143000"/>
              <a:chExt cx="9144000" cy="914400"/>
            </a:xfrm>
          </p:grpSpPr>
          <p:cxnSp>
            <p:nvCxnSpPr>
              <p:cNvPr id="42" name="Straight Connector 41"/>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userDrawn="1"/>
          </p:nvGrpSpPr>
          <p:grpSpPr>
            <a:xfrm>
              <a:off x="0" y="2971800"/>
              <a:ext cx="9144000" cy="914400"/>
              <a:chOff x="0" y="1143000"/>
              <a:chExt cx="9144000" cy="914400"/>
            </a:xfrm>
          </p:grpSpPr>
          <p:cxnSp>
            <p:nvCxnSpPr>
              <p:cNvPr id="40" name="Straight Connector 39"/>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userDrawn="1"/>
          </p:nvGrpSpPr>
          <p:grpSpPr>
            <a:xfrm>
              <a:off x="0" y="4800602"/>
              <a:ext cx="9144000" cy="914400"/>
              <a:chOff x="0" y="1143000"/>
              <a:chExt cx="9144000" cy="914400"/>
            </a:xfrm>
          </p:grpSpPr>
          <p:cxnSp>
            <p:nvCxnSpPr>
              <p:cNvPr id="38" name="Straight Connector 37"/>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a:off x="2971800" y="0"/>
              <a:ext cx="457200" cy="6908105"/>
              <a:chOff x="2956470" y="50104"/>
              <a:chExt cx="457200" cy="6858001"/>
            </a:xfrm>
          </p:grpSpPr>
          <p:cxnSp>
            <p:nvCxnSpPr>
              <p:cNvPr id="51" name="Straight Connector 50"/>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080439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171339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99519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132023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B0941-F2C5-48A6-B835-AC29F6A0D610}" type="datetimeFigureOut">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B7CB3D-2FA7-4725-BF5F-79414BDA0B39}" type="slidenum">
              <a:rPr lang="en-US" smtClean="0"/>
              <a:t>‹#›</a:t>
            </a:fld>
            <a:endParaRPr lang="en-US" dirty="0"/>
          </a:p>
        </p:txBody>
      </p:sp>
    </p:spTree>
    <p:extLst>
      <p:ext uri="{BB962C8B-B14F-4D97-AF65-F5344CB8AC3E}">
        <p14:creationId xmlns:p14="http://schemas.microsoft.com/office/powerpoint/2010/main" val="233313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B0941-F2C5-48A6-B835-AC29F6A0D610}" type="datetimeFigureOut">
              <a:rPr lang="en-US" smtClean="0"/>
              <a:t>11/5/2015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7CB3D-2FA7-4725-BF5F-79414BDA0B39}" type="slidenum">
              <a:rPr lang="en-US" smtClean="0"/>
              <a:t>‹#›</a:t>
            </a:fld>
            <a:endParaRPr lang="en-US" dirty="0"/>
          </a:p>
        </p:txBody>
      </p:sp>
    </p:spTree>
    <p:extLst>
      <p:ext uri="{BB962C8B-B14F-4D97-AF65-F5344CB8AC3E}">
        <p14:creationId xmlns:p14="http://schemas.microsoft.com/office/powerpoint/2010/main" val="3498265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 id="2147483708"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142999"/>
            <a:ext cx="7772400" cy="914402"/>
          </a:xfrm>
          <a:prstGeom prst="rect">
            <a:avLst/>
          </a:prstGeom>
        </p:spPr>
        <p:txBody>
          <a:bodyPr vert="horz" lIns="0" tIns="0" rIns="0" bIns="0" rtlCol="0" anchor="t">
            <a:noAutofit/>
          </a:bodyPr>
          <a:lstStyle/>
          <a:p>
            <a:r>
              <a:rPr lang="en-US" dirty="0" smtClean="0"/>
              <a:t>click to edit</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685800" y="2971801"/>
            <a:ext cx="7772400" cy="2743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extLst>
      <p:ext uri="{BB962C8B-B14F-4D97-AF65-F5344CB8AC3E}">
        <p14:creationId xmlns:p14="http://schemas.microsoft.com/office/powerpoint/2010/main" val="397516210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iming>
    <p:tnLst>
      <p:par>
        <p:cTn id="1" dur="indefinite" restart="never" nodeType="tmRoot"/>
      </p:par>
    </p:tnLst>
  </p:timing>
  <p:txStyles>
    <p:titleStyle>
      <a:lvl1pPr algn="l" defTabSz="914400" rtl="0" eaLnBrk="1" latinLnBrk="0" hangingPunct="1">
        <a:lnSpc>
          <a:spcPct val="85000"/>
        </a:lnSpc>
        <a:spcBef>
          <a:spcPct val="0"/>
        </a:spcBef>
        <a:buNone/>
        <a:defRPr sz="3650" kern="1200">
          <a:solidFill>
            <a:schemeClr val="tx2"/>
          </a:solidFill>
          <a:latin typeface="+mj-lt"/>
          <a:ea typeface="+mj-ea"/>
          <a:cs typeface="+mj-cs"/>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600" b="0" i="0" kern="1200">
          <a:solidFill>
            <a:schemeClr val="accent4"/>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142999"/>
            <a:ext cx="7772400" cy="914402"/>
          </a:xfrm>
          <a:prstGeom prst="rect">
            <a:avLst/>
          </a:prstGeom>
        </p:spPr>
        <p:txBody>
          <a:bodyPr vert="horz" lIns="0" tIns="0" rIns="0" bIns="0" rtlCol="0" anchor="t">
            <a:noAutofit/>
          </a:bodyPr>
          <a:lstStyle/>
          <a:p>
            <a:r>
              <a:rPr lang="en-US" dirty="0" smtClean="0"/>
              <a:t>click to edit</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685800" y="2971801"/>
            <a:ext cx="7772400" cy="2743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extLst>
      <p:ext uri="{BB962C8B-B14F-4D97-AF65-F5344CB8AC3E}">
        <p14:creationId xmlns:p14="http://schemas.microsoft.com/office/powerpoint/2010/main" val="174686787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iming>
    <p:tnLst>
      <p:par>
        <p:cTn id="1" dur="indefinite" restart="never" nodeType="tmRoot"/>
      </p:par>
    </p:tnLst>
  </p:timing>
  <p:txStyles>
    <p:titleStyle>
      <a:lvl1pPr algn="l" defTabSz="914400" rtl="0" eaLnBrk="1" latinLnBrk="0" hangingPunct="1">
        <a:lnSpc>
          <a:spcPct val="85000"/>
        </a:lnSpc>
        <a:spcBef>
          <a:spcPct val="0"/>
        </a:spcBef>
        <a:buNone/>
        <a:defRPr sz="3650" kern="1200">
          <a:solidFill>
            <a:schemeClr val="tx2"/>
          </a:solidFill>
          <a:latin typeface="+mj-lt"/>
          <a:ea typeface="+mj-ea"/>
          <a:cs typeface="+mj-cs"/>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600" b="0" i="0" kern="1200">
          <a:solidFill>
            <a:schemeClr val="accent4"/>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143000"/>
            <a:ext cx="7772400" cy="914402"/>
          </a:xfrm>
          <a:prstGeom prst="rect">
            <a:avLst/>
          </a:prstGeom>
        </p:spPr>
        <p:txBody>
          <a:bodyPr vert="horz" lIns="0" tIns="0" rIns="0" bIns="0" rtlCol="0" anchor="t">
            <a:noAutofit/>
          </a:bodyPr>
          <a:lstStyle/>
          <a:p>
            <a:r>
              <a:rPr lang="en-US" dirty="0" smtClean="0"/>
              <a:t>click to edit</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685800" y="2971802"/>
            <a:ext cx="7772400" cy="2743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extLst>
      <p:ext uri="{BB962C8B-B14F-4D97-AF65-F5344CB8AC3E}">
        <p14:creationId xmlns:p14="http://schemas.microsoft.com/office/powerpoint/2010/main" val="253387119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iming>
    <p:tnLst>
      <p:par>
        <p:cTn id="1" dur="indefinite" restart="never" nodeType="tmRoot"/>
      </p:par>
    </p:tnLst>
  </p:timing>
  <p:txStyles>
    <p:titleStyle>
      <a:lvl1pPr algn="l" defTabSz="914418" rtl="0" eaLnBrk="1" latinLnBrk="0" hangingPunct="1">
        <a:lnSpc>
          <a:spcPct val="85000"/>
        </a:lnSpc>
        <a:spcBef>
          <a:spcPct val="0"/>
        </a:spcBef>
        <a:buNone/>
        <a:defRPr sz="3650" kern="1200">
          <a:solidFill>
            <a:schemeClr val="tx2"/>
          </a:solidFill>
          <a:latin typeface="+mj-lt"/>
          <a:ea typeface="+mj-ea"/>
          <a:cs typeface="+mj-cs"/>
        </a:defRPr>
      </a:lvl1pPr>
    </p:titleStyle>
    <p:bodyStyle>
      <a:lvl1pPr marL="0" indent="0" algn="l" defTabSz="914418" rtl="0" eaLnBrk="1" latinLnBrk="0" hangingPunct="1">
        <a:lnSpc>
          <a:spcPct val="120000"/>
        </a:lnSpc>
        <a:spcBef>
          <a:spcPts val="600"/>
        </a:spcBef>
        <a:spcAft>
          <a:spcPts val="1200"/>
        </a:spcAft>
        <a:buFont typeface="Arial" panose="020B0604020202020204" pitchFamily="34" charset="0"/>
        <a:buChar char="​"/>
        <a:defRPr sz="1600" b="0" i="0" kern="1200">
          <a:solidFill>
            <a:schemeClr val="accent4"/>
          </a:solidFill>
          <a:latin typeface="+mn-lt"/>
          <a:ea typeface="+mn-ea"/>
          <a:cs typeface="+mn-cs"/>
        </a:defRPr>
      </a:lvl1pPr>
      <a:lvl2pPr marL="0" indent="0" algn="l" defTabSz="914418"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18"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6" indent="-169866" algn="l" defTabSz="914418"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82" indent="-176216" algn="l" defTabSz="914418"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18"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18"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18"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18"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18" rtl="0" eaLnBrk="1" latinLnBrk="0" hangingPunct="1">
        <a:defRPr sz="1800" kern="1200">
          <a:solidFill>
            <a:schemeClr val="tx1"/>
          </a:solidFill>
          <a:latin typeface="+mn-lt"/>
          <a:ea typeface="+mn-ea"/>
          <a:cs typeface="+mn-cs"/>
        </a:defRPr>
      </a:lvl1pPr>
      <a:lvl2pPr marL="457209" algn="l" defTabSz="914418" rtl="0" eaLnBrk="1" latinLnBrk="0" hangingPunct="1">
        <a:defRPr sz="1800" kern="1200">
          <a:solidFill>
            <a:schemeClr val="tx1"/>
          </a:solidFill>
          <a:latin typeface="+mn-lt"/>
          <a:ea typeface="+mn-ea"/>
          <a:cs typeface="+mn-cs"/>
        </a:defRPr>
      </a:lvl2pPr>
      <a:lvl3pPr marL="914418" algn="l" defTabSz="914418" rtl="0" eaLnBrk="1" latinLnBrk="0" hangingPunct="1">
        <a:defRPr sz="1800" kern="1200">
          <a:solidFill>
            <a:schemeClr val="tx1"/>
          </a:solidFill>
          <a:latin typeface="+mn-lt"/>
          <a:ea typeface="+mn-ea"/>
          <a:cs typeface="+mn-cs"/>
        </a:defRPr>
      </a:lvl3pPr>
      <a:lvl4pPr marL="1371627" algn="l" defTabSz="914418" rtl="0" eaLnBrk="1" latinLnBrk="0" hangingPunct="1">
        <a:defRPr sz="1800" kern="1200">
          <a:solidFill>
            <a:schemeClr val="tx1"/>
          </a:solidFill>
          <a:latin typeface="+mn-lt"/>
          <a:ea typeface="+mn-ea"/>
          <a:cs typeface="+mn-cs"/>
        </a:defRPr>
      </a:lvl4pPr>
      <a:lvl5pPr marL="1828837" algn="l" defTabSz="914418" rtl="0" eaLnBrk="1" latinLnBrk="0" hangingPunct="1">
        <a:defRPr sz="1800" kern="1200">
          <a:solidFill>
            <a:schemeClr val="tx1"/>
          </a:solidFill>
          <a:latin typeface="+mn-lt"/>
          <a:ea typeface="+mn-ea"/>
          <a:cs typeface="+mn-cs"/>
        </a:defRPr>
      </a:lvl5pPr>
      <a:lvl6pPr marL="2286046" algn="l" defTabSz="914418" rtl="0" eaLnBrk="1" latinLnBrk="0" hangingPunct="1">
        <a:defRPr sz="1800" kern="1200">
          <a:solidFill>
            <a:schemeClr val="tx1"/>
          </a:solidFill>
          <a:latin typeface="+mn-lt"/>
          <a:ea typeface="+mn-ea"/>
          <a:cs typeface="+mn-cs"/>
        </a:defRPr>
      </a:lvl6pPr>
      <a:lvl7pPr marL="2743255" algn="l" defTabSz="914418" rtl="0" eaLnBrk="1" latinLnBrk="0" hangingPunct="1">
        <a:defRPr sz="1800" kern="1200">
          <a:solidFill>
            <a:schemeClr val="tx1"/>
          </a:solidFill>
          <a:latin typeface="+mn-lt"/>
          <a:ea typeface="+mn-ea"/>
          <a:cs typeface="+mn-cs"/>
        </a:defRPr>
      </a:lvl7pPr>
      <a:lvl8pPr marL="3200464" algn="l" defTabSz="914418" rtl="0" eaLnBrk="1" latinLnBrk="0" hangingPunct="1">
        <a:defRPr sz="1800" kern="1200">
          <a:solidFill>
            <a:schemeClr val="tx1"/>
          </a:solidFill>
          <a:latin typeface="+mn-lt"/>
          <a:ea typeface="+mn-ea"/>
          <a:cs typeface="+mn-cs"/>
        </a:defRPr>
      </a:lvl8pPr>
      <a:lvl9pPr marL="3657673" algn="l" defTabSz="9144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6.xml"/><Relationship Id="rId5" Type="http://schemas.openxmlformats.org/officeDocument/2006/relationships/chart" Target="../charts/chart9.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16.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6.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www.charlestonregionaldata.com/bubble-chart-explanation/" TargetMode="External"/><Relationship Id="rId2" Type="http://schemas.openxmlformats.org/officeDocument/2006/relationships/notesSlide" Target="../notesSlides/notesSlide25.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32.xml"/><Relationship Id="rId5" Type="http://schemas.openxmlformats.org/officeDocument/2006/relationships/image" Target="../media/image12.png"/><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3" Type="http://schemas.openxmlformats.org/officeDocument/2006/relationships/hyperlink" Target="http://louisiana.gov/Explore/Population_Projections/" TargetMode="External"/><Relationship Id="rId2" Type="http://schemas.openxmlformats.org/officeDocument/2006/relationships/notesSlide" Target="../notesSlides/notesSlide7.xml"/><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8.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umbs.dreamstime.com/z/street-map-113326.jpg"/>
          <p:cNvPicPr>
            <a:picLocks noChangeAspect="1" noChangeArrowheads="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170" t="48113" r="351" b="17547"/>
          <a:stretch/>
        </p:blipFill>
        <p:spPr bwMode="auto">
          <a:xfrm>
            <a:off x="-16044" y="-19050"/>
            <a:ext cx="9160041" cy="2875769"/>
          </a:xfrm>
          <a:prstGeom prst="rect">
            <a:avLst/>
          </a:prstGeom>
          <a:noFill/>
        </p:spPr>
      </p:pic>
      <p:sp>
        <p:nvSpPr>
          <p:cNvPr id="4" name="Rectangle 3"/>
          <p:cNvSpPr/>
          <p:nvPr/>
        </p:nvSpPr>
        <p:spPr>
          <a:xfrm>
            <a:off x="0" y="2857500"/>
            <a:ext cx="9143999" cy="2762250"/>
          </a:xfrm>
          <a:prstGeom prst="rect">
            <a:avLst/>
          </a:prstGeom>
          <a:solidFill>
            <a:srgbClr val="208B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08B9C"/>
              </a:solidFill>
            </a:endParaRPr>
          </a:p>
        </p:txBody>
      </p:sp>
      <p:sp>
        <p:nvSpPr>
          <p:cNvPr id="21" name="Rectangle 20"/>
          <p:cNvSpPr/>
          <p:nvPr/>
        </p:nvSpPr>
        <p:spPr>
          <a:xfrm>
            <a:off x="0" y="2619374"/>
            <a:ext cx="9144000" cy="3009645"/>
          </a:xfrm>
          <a:prstGeom prst="rect">
            <a:avLst/>
          </a:prstGeom>
          <a:pattFill prst="dkUpDiag">
            <a:fgClr>
              <a:srgbClr val="208B9C"/>
            </a:fgClr>
            <a:bgClr>
              <a:srgbClr val="0199A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0" y="5654396"/>
            <a:ext cx="9144000" cy="1196503"/>
            <a:chOff x="305018" y="5206187"/>
            <a:chExt cx="9267607" cy="1196503"/>
          </a:xfrm>
        </p:grpSpPr>
        <p:sp>
          <p:nvSpPr>
            <p:cNvPr id="11" name="Rectangle 10"/>
            <p:cNvSpPr/>
            <p:nvPr/>
          </p:nvSpPr>
          <p:spPr>
            <a:xfrm>
              <a:off x="305018" y="5206187"/>
              <a:ext cx="9267607" cy="1196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118"/>
            <a:stretch/>
          </p:blipFill>
          <p:spPr>
            <a:xfrm>
              <a:off x="503639" y="5309918"/>
              <a:ext cx="5010129" cy="938289"/>
            </a:xfrm>
            <a:prstGeom prst="rect">
              <a:avLst/>
            </a:prstGeom>
          </p:spPr>
        </p:pic>
      </p:grpSp>
      <p:sp>
        <p:nvSpPr>
          <p:cNvPr id="8" name="Rectangle 7"/>
          <p:cNvSpPr/>
          <p:nvPr/>
        </p:nvSpPr>
        <p:spPr>
          <a:xfrm>
            <a:off x="277790" y="4544175"/>
            <a:ext cx="8681484" cy="461665"/>
          </a:xfrm>
          <a:prstGeom prst="rect">
            <a:avLst/>
          </a:prstGeom>
        </p:spPr>
        <p:txBody>
          <a:bodyPr wrap="square">
            <a:spAutoFit/>
          </a:bodyPr>
          <a:lstStyle/>
          <a:p>
            <a:r>
              <a:rPr lang="en-US" sz="2400" b="1" dirty="0">
                <a:solidFill>
                  <a:srgbClr val="FBD258"/>
                </a:solidFill>
                <a:latin typeface="Arial" panose="020B0604020202020204" pitchFamily="34" charset="0"/>
                <a:ea typeface="Adobe Song Std L" panose="02020300000000000000" pitchFamily="18" charset="-128"/>
                <a:cs typeface="Arial" panose="020B0604020202020204" pitchFamily="34" charset="0"/>
              </a:rPr>
              <a:t>SET FOREVER Region, Louisiana</a:t>
            </a:r>
          </a:p>
        </p:txBody>
      </p:sp>
      <p:sp>
        <p:nvSpPr>
          <p:cNvPr id="2" name="TextBox 1"/>
          <p:cNvSpPr txBox="1"/>
          <p:nvPr/>
        </p:nvSpPr>
        <p:spPr>
          <a:xfrm>
            <a:off x="353125" y="3094845"/>
            <a:ext cx="6142059" cy="1297086"/>
          </a:xfrm>
          <a:prstGeom prst="rect">
            <a:avLst/>
          </a:prstGeom>
          <a:noFill/>
        </p:spPr>
        <p:txBody>
          <a:bodyPr wrap="square" lIns="0" tIns="0" rIns="0" bIns="0" rtlCol="0">
            <a:spAutoFit/>
          </a:bodyPr>
          <a:lstStyle/>
          <a:p>
            <a:pPr>
              <a:lnSpc>
                <a:spcPts val="5000"/>
              </a:lnSpc>
            </a:pPr>
            <a:r>
              <a:rPr lang="en-US" sz="6000" dirty="0" smtClean="0">
                <a:solidFill>
                  <a:schemeClr val="bg1"/>
                </a:solidFill>
                <a:latin typeface="Franklin Gothic Book" panose="020B0503020102020204" pitchFamily="34" charset="0"/>
                <a:cs typeface="Adobe Arabic" panose="02040503050201020203" pitchFamily="18" charset="-78"/>
              </a:rPr>
              <a:t>REGIONAL SNAPSHOT</a:t>
            </a:r>
          </a:p>
        </p:txBody>
      </p:sp>
      <p:sp>
        <p:nvSpPr>
          <p:cNvPr id="22" name="Isosceles Triangle 21"/>
          <p:cNvSpPr/>
          <p:nvPr/>
        </p:nvSpPr>
        <p:spPr>
          <a:xfrm>
            <a:off x="277790" y="5419725"/>
            <a:ext cx="408010" cy="26324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1725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669851" y="907154"/>
            <a:ext cx="7788349" cy="844518"/>
          </a:xfrm>
          <a:prstGeom prst="rect">
            <a:avLst/>
          </a:prstGeom>
        </p:spPr>
        <p:txBody>
          <a:bodyPr vert="horz" lIns="0" tIns="0" rIns="0" bIns="0" rtlCol="0" anchor="t">
            <a:noAutofit/>
          </a:bodyPr>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50" b="0" i="0" u="none" strike="noStrike" kern="1200" cap="none" spc="0" normalizeH="0" baseline="0" noProof="0" dirty="0" smtClean="0">
                <a:ln>
                  <a:noFill/>
                </a:ln>
                <a:solidFill>
                  <a:schemeClr val="tx1">
                    <a:lumMod val="75000"/>
                    <a:lumOff val="25000"/>
                  </a:schemeClr>
                </a:solidFill>
                <a:effectLst/>
                <a:uLnTx/>
                <a:uFillTx/>
                <a:latin typeface="Franklin Gothic Book"/>
                <a:ea typeface="+mj-ea"/>
                <a:cs typeface="+mj-cs"/>
              </a:rPr>
              <a:t>Population Age Structure, 2014  </a:t>
            </a: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lang="en-US" sz="1600" spc="-50" dirty="0">
                <a:solidFill>
                  <a:srgbClr val="208B9C"/>
                </a:solidFill>
                <a:latin typeface="Franklin Gothic Book"/>
              </a:rPr>
              <a:t>A v</a:t>
            </a:r>
            <a:r>
              <a:rPr kumimoji="0" lang="en-US" sz="1600" b="0" i="0" u="none" strike="noStrike" kern="1200" cap="none" spc="-50" normalizeH="0" noProof="0" dirty="0" smtClean="0">
                <a:ln>
                  <a:noFill/>
                </a:ln>
                <a:solidFill>
                  <a:srgbClr val="208B9C"/>
                </a:solidFill>
                <a:effectLst/>
                <a:uLnTx/>
                <a:uFillTx/>
                <a:latin typeface="Franklin Gothic Book"/>
                <a:ea typeface="+mj-ea"/>
                <a:cs typeface="+mj-cs"/>
              </a:rPr>
              <a:t>isual presentation of the age distribution of the population</a:t>
            </a:r>
            <a:r>
              <a:rPr lang="en-US" sz="1600" spc="-50" dirty="0">
                <a:solidFill>
                  <a:srgbClr val="208B9C"/>
                </a:solidFill>
                <a:latin typeface="Franklin Gothic Book"/>
              </a:rPr>
              <a:t> </a:t>
            </a:r>
            <a:r>
              <a:rPr kumimoji="0" lang="en-US" sz="1600" b="0" i="0" u="none" strike="noStrike" kern="1200" cap="none" spc="-50" normalizeH="0" noProof="0" dirty="0" smtClean="0">
                <a:ln>
                  <a:noFill/>
                </a:ln>
                <a:solidFill>
                  <a:srgbClr val="208B9C"/>
                </a:solidFill>
                <a:effectLst/>
                <a:uLnTx/>
                <a:uFillTx/>
                <a:latin typeface="Franklin Gothic Book"/>
                <a:ea typeface="+mj-ea"/>
                <a:cs typeface="+mj-cs"/>
              </a:rPr>
              <a:t>(in percent</a:t>
            </a:r>
            <a:r>
              <a:rPr lang="en-US" sz="1600" spc="-50" dirty="0" smtClean="0">
                <a:solidFill>
                  <a:srgbClr val="208B9C"/>
                </a:solidFill>
                <a:latin typeface="Franklin Gothic Book"/>
              </a:rPr>
              <a:t>)</a:t>
            </a: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endParaRPr kumimoji="0" lang="en-US" sz="3650" b="0" i="0" u="none" strike="noStrike" kern="1200" cap="none" spc="0" normalizeH="0" baseline="0" noProof="0" dirty="0">
              <a:ln>
                <a:noFill/>
              </a:ln>
              <a:solidFill>
                <a:sysClr val="windowText" lastClr="000000">
                  <a:lumMod val="50000"/>
                  <a:lumOff val="50000"/>
                </a:sysClr>
              </a:solidFill>
              <a:effectLst/>
              <a:uLnTx/>
              <a:uFillTx/>
              <a:latin typeface="Franklin Gothic Book"/>
              <a:ea typeface="+mj-ea"/>
              <a:cs typeface="+mj-cs"/>
            </a:endParaRPr>
          </a:p>
        </p:txBody>
      </p:sp>
      <p:sp>
        <p:nvSpPr>
          <p:cNvPr id="15" name="Text Placeholder 14"/>
          <p:cNvSpPr>
            <a:spLocks noGrp="1"/>
          </p:cNvSpPr>
          <p:nvPr>
            <p:ph type="body" idx="28"/>
          </p:nvPr>
        </p:nvSpPr>
        <p:spPr/>
        <p:txBody>
          <a:bodyPr lIns="0" tIns="0" rIns="0" bIns="0"/>
          <a:lstStyle/>
          <a:p>
            <a:r>
              <a:rPr lang="en-US" dirty="0" smtClean="0">
                <a:solidFill>
                  <a:srgbClr val="208B9C"/>
                </a:solidFill>
              </a:rPr>
              <a:t>Demography</a:t>
            </a:r>
            <a:endParaRPr lang="en-US" dirty="0">
              <a:solidFill>
                <a:srgbClr val="208B9C"/>
              </a:solidFill>
            </a:endParaRPr>
          </a:p>
        </p:txBody>
      </p:sp>
      <p:sp>
        <p:nvSpPr>
          <p:cNvPr id="18"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18"/>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Rectangle 19"/>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Rectangle 20"/>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Rectangle 21"/>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Rectangle 22"/>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TextBox 16"/>
          <p:cNvSpPr txBox="1"/>
          <p:nvPr/>
        </p:nvSpPr>
        <p:spPr>
          <a:xfrm>
            <a:off x="1994478" y="6289002"/>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02</a:t>
            </a:r>
            <a:endParaRPr lang="en-US" sz="1300" dirty="0">
              <a:solidFill>
                <a:srgbClr val="208B9C"/>
              </a:solidFill>
              <a:latin typeface="Franklin Gothic Demi Cond" panose="020B0706030402020204" pitchFamily="34" charset="0"/>
            </a:endParaRPr>
          </a:p>
        </p:txBody>
      </p:sp>
      <p:grpSp>
        <p:nvGrpSpPr>
          <p:cNvPr id="31" name="Group 30"/>
          <p:cNvGrpSpPr/>
          <p:nvPr/>
        </p:nvGrpSpPr>
        <p:grpSpPr>
          <a:xfrm>
            <a:off x="1994476" y="6162566"/>
            <a:ext cx="1229008" cy="119062"/>
            <a:chOff x="685800" y="6165890"/>
            <a:chExt cx="1229008" cy="119062"/>
          </a:xfrm>
          <a:solidFill>
            <a:srgbClr val="208B9C"/>
          </a:solidFill>
        </p:grpSpPr>
        <p:sp>
          <p:nvSpPr>
            <p:cNvPr id="32"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9" name="Text Placeholder 5"/>
          <p:cNvSpPr txBox="1">
            <a:spLocks/>
          </p:cNvSpPr>
          <p:nvPr/>
        </p:nvSpPr>
        <p:spPr>
          <a:xfrm>
            <a:off x="3303156" y="6460843"/>
            <a:ext cx="5029200" cy="134396"/>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marL="0" marR="0" lvl="0" indent="0" algn="r" defTabSz="914400" rtl="0" eaLnBrk="1" fontAlgn="auto" latinLnBrk="0" hangingPunct="1">
              <a:lnSpc>
                <a:spcPct val="120000"/>
              </a:lnSpc>
              <a:spcBef>
                <a:spcPts val="600"/>
              </a:spcBef>
              <a:spcAft>
                <a:spcPts val="1200"/>
              </a:spcAft>
              <a:buClrTx/>
              <a:buSzTx/>
              <a:buFont typeface="Arial" panose="020B0604020202020204" pitchFamily="34" charset="0"/>
              <a:buChar char="​"/>
              <a:tabLst/>
              <a:defRPr/>
            </a:pPr>
            <a:r>
              <a:rPr kumimoji="0" lang="en-US" sz="800" b="0" i="0" u="none" strike="noStrike" kern="1200" cap="none" spc="0" normalizeH="0" baseline="0" noProof="0" dirty="0" smtClean="0">
                <a:ln>
                  <a:noFill/>
                </a:ln>
                <a:solidFill>
                  <a:schemeClr val="tx1"/>
                </a:solidFill>
                <a:effectLst/>
                <a:uLnTx/>
                <a:uFillTx/>
                <a:latin typeface="Franklin Gothic Book"/>
              </a:rPr>
              <a:t>Source: 2014 Population Estimates,</a:t>
            </a:r>
            <a:r>
              <a:rPr kumimoji="0" lang="en-US" sz="800" b="0" i="0" u="none" strike="noStrike" kern="1200" cap="none" spc="0" normalizeH="0" noProof="0" dirty="0" smtClean="0">
                <a:ln>
                  <a:noFill/>
                </a:ln>
                <a:solidFill>
                  <a:schemeClr val="tx1"/>
                </a:solidFill>
                <a:effectLst/>
                <a:uLnTx/>
                <a:uFillTx/>
                <a:latin typeface="Franklin Gothic Book"/>
              </a:rPr>
              <a:t> U.S. Census Bureau</a:t>
            </a:r>
            <a:endParaRPr kumimoji="0" lang="en-US" sz="800" b="0" i="0" u="none" strike="noStrike" kern="1200" cap="none" spc="0" normalizeH="0" baseline="0" noProof="0" dirty="0">
              <a:ln>
                <a:noFill/>
              </a:ln>
              <a:solidFill>
                <a:schemeClr val="tx1"/>
              </a:solidFill>
              <a:effectLst/>
              <a:uLnTx/>
              <a:uFillTx/>
              <a:latin typeface="Franklin Gothic Book"/>
            </a:endParaRPr>
          </a:p>
        </p:txBody>
      </p:sp>
      <p:grpSp>
        <p:nvGrpSpPr>
          <p:cNvPr id="2" name="Group 1"/>
          <p:cNvGrpSpPr/>
          <p:nvPr/>
        </p:nvGrpSpPr>
        <p:grpSpPr>
          <a:xfrm>
            <a:off x="5519148" y="1882910"/>
            <a:ext cx="3313907" cy="4308872"/>
            <a:chOff x="4620126" y="2365362"/>
            <a:chExt cx="4154069" cy="4308872"/>
          </a:xfrm>
        </p:grpSpPr>
        <p:sp>
          <p:nvSpPr>
            <p:cNvPr id="3" name="TextBox 2"/>
            <p:cNvSpPr txBox="1"/>
            <p:nvPr/>
          </p:nvSpPr>
          <p:spPr>
            <a:xfrm>
              <a:off x="5434854" y="2365362"/>
              <a:ext cx="3339341" cy="4308872"/>
            </a:xfrm>
            <a:prstGeom prst="rect">
              <a:avLst/>
            </a:prstGeom>
            <a:noFill/>
          </p:spPr>
          <p:txBody>
            <a:bodyPr wrap="square" lIns="0" tIns="0" rIns="0" bIns="0" rtlCol="0" anchor="ctr">
              <a:spAutoFit/>
            </a:bodyPr>
            <a:lstStyle/>
            <a:p>
              <a:pPr>
                <a:spcBef>
                  <a:spcPts val="600"/>
                </a:spcBef>
              </a:pPr>
              <a:r>
                <a:rPr lang="en-US" sz="1600" dirty="0" smtClean="0">
                  <a:solidFill>
                    <a:srgbClr val="208B9C"/>
                  </a:solidFill>
                  <a:latin typeface="Franklin Gothic Book" panose="020B0503020102020204" pitchFamily="34" charset="0"/>
                </a:rPr>
                <a:t>Questions:</a:t>
              </a:r>
            </a:p>
            <a:p>
              <a:pPr marL="285750" lvl="0" indent="-285750" fontAlgn="base">
                <a:spcBef>
                  <a:spcPts val="600"/>
                </a:spcBef>
                <a:buFont typeface="Arial" panose="020B0604020202020204" pitchFamily="34" charset="0"/>
                <a:buChar char="•"/>
              </a:pPr>
              <a:r>
                <a:rPr lang="en-US" sz="1300" dirty="0" smtClean="0">
                  <a:latin typeface="Franklin Gothic Book" panose="020B0503020102020204" pitchFamily="34" charset="0"/>
                </a:rPr>
                <a:t>Is </a:t>
              </a:r>
              <a:r>
                <a:rPr lang="en-US" sz="1300" dirty="0">
                  <a:latin typeface="Franklin Gothic Book" panose="020B0503020102020204" pitchFamily="34" charset="0"/>
                </a:rPr>
                <a:t>the region experiencing an aging of its population</a:t>
              </a:r>
              <a:r>
                <a:rPr lang="en-US" sz="1300" dirty="0" smtClean="0">
                  <a:latin typeface="Franklin Gothic Book" panose="020B0503020102020204" pitchFamily="34" charset="0"/>
                </a:rPr>
                <a:t>?  How does this compare to the rest of the state?    </a:t>
              </a:r>
              <a:endParaRPr lang="en-US" sz="1300" dirty="0">
                <a:latin typeface="Franklin Gothic Book" panose="020B0503020102020204" pitchFamily="34" charset="0"/>
              </a:endParaRPr>
            </a:p>
            <a:p>
              <a:pPr marL="285750" lvl="0" indent="-285750" fontAlgn="base">
                <a:buFont typeface="Arial" panose="020B0604020202020204" pitchFamily="34" charset="0"/>
                <a:buChar char="•"/>
              </a:pPr>
              <a:endParaRPr lang="en-US" sz="1300" dirty="0" smtClean="0">
                <a:latin typeface="Franklin Gothic Book" panose="020B0503020102020204" pitchFamily="34" charset="0"/>
              </a:endParaRPr>
            </a:p>
            <a:p>
              <a:pPr marL="285750" lvl="0" indent="-285750" fontAlgn="base">
                <a:buFont typeface="Arial" panose="020B0604020202020204" pitchFamily="34" charset="0"/>
                <a:buChar char="•"/>
              </a:pPr>
              <a:r>
                <a:rPr lang="en-US" sz="1300" dirty="0" smtClean="0">
                  <a:latin typeface="Franklin Gothic Book" panose="020B0503020102020204" pitchFamily="34" charset="0"/>
                </a:rPr>
                <a:t>Is </a:t>
              </a:r>
              <a:r>
                <a:rPr lang="en-US" sz="1300" dirty="0">
                  <a:latin typeface="Franklin Gothic Book" panose="020B0503020102020204" pitchFamily="34" charset="0"/>
                </a:rPr>
                <a:t>there a sizable number of people of prime working age </a:t>
              </a:r>
              <a:r>
                <a:rPr lang="en-US" sz="1300" dirty="0" smtClean="0">
                  <a:latin typeface="Franklin Gothic Book" panose="020B0503020102020204" pitchFamily="34" charset="0"/>
                </a:rPr>
                <a:t>   (</a:t>
              </a:r>
              <a:r>
                <a:rPr lang="en-US" sz="1300" dirty="0">
                  <a:latin typeface="Franklin Gothic Book" panose="020B0503020102020204" pitchFamily="34" charset="0"/>
                </a:rPr>
                <a:t>20-49 years of age) in the region? </a:t>
              </a:r>
            </a:p>
            <a:p>
              <a:pPr marL="285750" lvl="0" indent="-285750" fontAlgn="base">
                <a:buFont typeface="Arial" panose="020B0604020202020204" pitchFamily="34" charset="0"/>
                <a:buChar char="•"/>
              </a:pPr>
              <a:endParaRPr lang="en-US" sz="1300" dirty="0" smtClean="0">
                <a:latin typeface="Franklin Gothic Book" panose="020B0503020102020204" pitchFamily="34" charset="0"/>
              </a:endParaRPr>
            </a:p>
            <a:p>
              <a:pPr marL="285750" lvl="0" indent="-285750" fontAlgn="base">
                <a:buFont typeface="Arial" panose="020B0604020202020204" pitchFamily="34" charset="0"/>
                <a:buChar char="•"/>
              </a:pPr>
              <a:r>
                <a:rPr lang="en-US" sz="1300" dirty="0" smtClean="0">
                  <a:latin typeface="Franklin Gothic Book" panose="020B0503020102020204" pitchFamily="34" charset="0"/>
                </a:rPr>
                <a:t>Is </a:t>
              </a:r>
              <a:r>
                <a:rPr lang="en-US" sz="1300" dirty="0">
                  <a:latin typeface="Franklin Gothic Book" panose="020B0503020102020204" pitchFamily="34" charset="0"/>
                </a:rPr>
                <a:t>the youth population (under 20 years old) </a:t>
              </a:r>
              <a:r>
                <a:rPr lang="en-US" sz="1300" dirty="0" smtClean="0">
                  <a:latin typeface="Franklin Gothic Book" panose="020B0503020102020204" pitchFamily="34" charset="0"/>
                </a:rPr>
                <a:t>growing or declining</a:t>
              </a:r>
              <a:r>
                <a:rPr lang="en-US" sz="1300" dirty="0">
                  <a:latin typeface="Franklin Gothic Book" panose="020B0503020102020204" pitchFamily="34" charset="0"/>
                </a:rPr>
                <a:t>?  </a:t>
              </a:r>
            </a:p>
            <a:p>
              <a:pPr marL="285750" indent="-285750">
                <a:buFont typeface="Arial" panose="020B0604020202020204" pitchFamily="34" charset="0"/>
                <a:buChar char="•"/>
              </a:pPr>
              <a:endParaRPr lang="en-US" sz="1300" dirty="0" smtClean="0">
                <a:latin typeface="Franklin Gothic Book" panose="020B0503020102020204" pitchFamily="34" charset="0"/>
              </a:endParaRPr>
            </a:p>
            <a:p>
              <a:pPr marL="285750" indent="-285750">
                <a:buFont typeface="Arial" panose="020B0604020202020204" pitchFamily="34" charset="0"/>
                <a:buChar char="•"/>
              </a:pPr>
              <a:r>
                <a:rPr lang="en-US" sz="1300" dirty="0" smtClean="0">
                  <a:latin typeface="Franklin Gothic Book" panose="020B0503020102020204" pitchFamily="34" charset="0"/>
                </a:rPr>
                <a:t>What are the implications of the region’s age structure for the economic development efforts of the region?  </a:t>
              </a:r>
              <a:endParaRPr lang="en-US" sz="1300" dirty="0">
                <a:solidFill>
                  <a:schemeClr val="tx1">
                    <a:lumMod val="75000"/>
                    <a:lumOff val="25000"/>
                  </a:schemeClr>
                </a:solidFill>
                <a:latin typeface="Franklin Gothic Book" panose="020B0503020102020204" pitchFamily="34" charset="0"/>
              </a:endParaRPr>
            </a:p>
            <a:p>
              <a:pPr>
                <a:spcBef>
                  <a:spcPts val="600"/>
                </a:spcBef>
              </a:pPr>
              <a:endParaRPr lang="en-US" sz="1400" dirty="0">
                <a:solidFill>
                  <a:srgbClr val="208B9C"/>
                </a:solidFill>
                <a:latin typeface="Franklin Gothic Book" panose="020B0503020102020204" pitchFamily="34" charset="0"/>
              </a:endParaRPr>
            </a:p>
            <a:p>
              <a:pPr>
                <a:spcBef>
                  <a:spcPts val="600"/>
                </a:spcBef>
              </a:pPr>
              <a:endParaRPr lang="en-US" sz="1400" dirty="0">
                <a:solidFill>
                  <a:srgbClr val="208B9C"/>
                </a:solidFill>
                <a:latin typeface="Franklin Gothic Book" panose="020B0503020102020204" pitchFamily="34" charset="0"/>
              </a:endParaRPr>
            </a:p>
          </p:txBody>
        </p:sp>
        <p:sp>
          <p:nvSpPr>
            <p:cNvPr id="4" name="Rectangle 3"/>
            <p:cNvSpPr/>
            <p:nvPr/>
          </p:nvSpPr>
          <p:spPr>
            <a:xfrm>
              <a:off x="4620126" y="4955803"/>
              <a:ext cx="3838074" cy="215444"/>
            </a:xfrm>
            <a:prstGeom prst="rect">
              <a:avLst/>
            </a:prstGeom>
          </p:spPr>
          <p:txBody>
            <a:bodyPr wrap="square" lIns="0" tIns="0" rIns="0" bIns="0">
              <a:spAutoFit/>
            </a:bodyPr>
            <a:lstStyle/>
            <a:p>
              <a:pPr>
                <a:spcBef>
                  <a:spcPts val="600"/>
                </a:spcBef>
              </a:pPr>
              <a:endParaRPr lang="en-US" sz="1400" dirty="0">
                <a:solidFill>
                  <a:srgbClr val="208B9C"/>
                </a:solidFill>
                <a:latin typeface="Franklin Gothic Book" panose="020B0503020102020204" pitchFamily="34" charset="0"/>
              </a:endParaRPr>
            </a:p>
          </p:txBody>
        </p:sp>
      </p:grpSp>
      <p:graphicFrame>
        <p:nvGraphicFramePr>
          <p:cNvPr id="27" name="Content Placeholder 5"/>
          <p:cNvGraphicFramePr>
            <a:graphicFrameLocks noGrp="1" noChangeAspect="1"/>
          </p:cNvGraphicFramePr>
          <p:nvPr>
            <p:extLst>
              <p:ext uri="{D42A27DB-BD31-4B8C-83A1-F6EECF244321}">
                <p14:modId xmlns:p14="http://schemas.microsoft.com/office/powerpoint/2010/main" val="3179318669"/>
              </p:ext>
            </p:extLst>
          </p:nvPr>
        </p:nvGraphicFramePr>
        <p:xfrm>
          <a:off x="685800" y="1832810"/>
          <a:ext cx="5133747" cy="4297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8982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669852" y="975735"/>
            <a:ext cx="7788349" cy="914402"/>
          </a:xfrm>
          <a:prstGeom prst="rect">
            <a:avLst/>
          </a:prstGeom>
        </p:spPr>
        <p:txBody>
          <a:bodyPr vert="horz" lIns="0" tIns="0" rIns="0" bIns="0" rtlCol="0" anchor="t">
            <a:noAutofit/>
          </a:bodyPr>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pPr defTabSz="914418">
              <a:lnSpc>
                <a:spcPct val="100000"/>
              </a:lnSpc>
              <a:defRPr/>
            </a:pPr>
            <a:r>
              <a:rPr lang="en-US" dirty="0">
                <a:solidFill>
                  <a:schemeClr val="tx1">
                    <a:lumMod val="75000"/>
                    <a:lumOff val="25000"/>
                  </a:schemeClr>
                </a:solidFill>
                <a:latin typeface="Franklin Gothic Book"/>
              </a:rPr>
              <a:t>Income and poverty</a:t>
            </a:r>
          </a:p>
        </p:txBody>
      </p:sp>
      <p:sp>
        <p:nvSpPr>
          <p:cNvPr id="15" name="Text Placeholder 14"/>
          <p:cNvSpPr>
            <a:spLocks noGrp="1"/>
          </p:cNvSpPr>
          <p:nvPr>
            <p:ph type="body" idx="28"/>
          </p:nvPr>
        </p:nvSpPr>
        <p:spPr>
          <a:xfrm>
            <a:off x="669852" y="798945"/>
            <a:ext cx="7772400" cy="451948"/>
          </a:xfrm>
        </p:spPr>
        <p:txBody>
          <a:bodyPr vert="horz" lIns="0" tIns="0" rIns="0" bIns="0" rtlCol="0" anchor="t">
            <a:normAutofit/>
          </a:bodyPr>
          <a:lstStyle/>
          <a:p>
            <a:r>
              <a:rPr lang="en-US" dirty="0" smtClean="0">
                <a:solidFill>
                  <a:srgbClr val="208B9C"/>
                </a:solidFill>
              </a:rPr>
              <a:t>Demography</a:t>
            </a:r>
            <a:endParaRPr lang="en-US" dirty="0">
              <a:solidFill>
                <a:srgbClr val="208B9C"/>
              </a:solidFill>
            </a:endParaRPr>
          </a:p>
        </p:txBody>
      </p:sp>
      <p:sp>
        <p:nvSpPr>
          <p:cNvPr id="18" name="Rectangle 9"/>
          <p:cNvSpPr>
            <a:spLocks noChangeArrowheads="1"/>
          </p:cNvSpPr>
          <p:nvPr/>
        </p:nvSpPr>
        <p:spPr bwMode="auto">
          <a:xfrm>
            <a:off x="1994478" y="6218277"/>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9" name="Rectangle 18"/>
          <p:cNvSpPr>
            <a:spLocks noChangeArrowheads="1"/>
          </p:cNvSpPr>
          <p:nvPr/>
        </p:nvSpPr>
        <p:spPr bwMode="auto">
          <a:xfrm>
            <a:off x="3303157"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0" name="Rectangle 19"/>
          <p:cNvSpPr>
            <a:spLocks noChangeArrowheads="1"/>
          </p:cNvSpPr>
          <p:nvPr/>
        </p:nvSpPr>
        <p:spPr bwMode="auto">
          <a:xfrm>
            <a:off x="4611835"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1" name="Rectangle 20"/>
          <p:cNvSpPr>
            <a:spLocks noChangeArrowheads="1"/>
          </p:cNvSpPr>
          <p:nvPr/>
        </p:nvSpPr>
        <p:spPr bwMode="auto">
          <a:xfrm>
            <a:off x="592051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2" name="Rectangle 21"/>
          <p:cNvSpPr>
            <a:spLocks noChangeArrowheads="1"/>
          </p:cNvSpPr>
          <p:nvPr/>
        </p:nvSpPr>
        <p:spPr bwMode="auto">
          <a:xfrm>
            <a:off x="722919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3" name="Rectangle 22"/>
          <p:cNvSpPr>
            <a:spLocks noChangeArrowheads="1"/>
          </p:cNvSpPr>
          <p:nvPr/>
        </p:nvSpPr>
        <p:spPr bwMode="auto">
          <a:xfrm>
            <a:off x="685800"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7" name="TextBox 16"/>
          <p:cNvSpPr txBox="1"/>
          <p:nvPr/>
        </p:nvSpPr>
        <p:spPr>
          <a:xfrm>
            <a:off x="1994478" y="6289003"/>
            <a:ext cx="1229008" cy="200055"/>
          </a:xfrm>
          <a:prstGeom prst="rect">
            <a:avLst/>
          </a:prstGeom>
          <a:noFill/>
        </p:spPr>
        <p:txBody>
          <a:bodyPr wrap="square" lIns="0" tIns="0" rIns="0" bIns="0" rtlCol="0">
            <a:spAutoFit/>
          </a:bodyPr>
          <a:lstStyle/>
          <a:p>
            <a:r>
              <a:rPr lang="en-US" sz="1300" dirty="0">
                <a:solidFill>
                  <a:srgbClr val="208B9C"/>
                </a:solidFill>
                <a:latin typeface="Franklin Gothic Demi Cond" panose="020B0706030402020204" pitchFamily="34" charset="0"/>
              </a:rPr>
              <a:t>section 02</a:t>
            </a:r>
          </a:p>
        </p:txBody>
      </p:sp>
      <p:grpSp>
        <p:nvGrpSpPr>
          <p:cNvPr id="31" name="Group 30"/>
          <p:cNvGrpSpPr/>
          <p:nvPr/>
        </p:nvGrpSpPr>
        <p:grpSpPr>
          <a:xfrm>
            <a:off x="1994477" y="6162566"/>
            <a:ext cx="1229008" cy="119062"/>
            <a:chOff x="685800" y="6165890"/>
            <a:chExt cx="1229008" cy="119062"/>
          </a:xfrm>
          <a:solidFill>
            <a:srgbClr val="208B9C"/>
          </a:solidFill>
        </p:grpSpPr>
        <p:sp>
          <p:nvSpPr>
            <p:cNvPr id="32"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33"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29" name="Text Placeholder 5"/>
          <p:cNvSpPr txBox="1">
            <a:spLocks/>
          </p:cNvSpPr>
          <p:nvPr/>
        </p:nvSpPr>
        <p:spPr>
          <a:xfrm>
            <a:off x="3034346" y="6651206"/>
            <a:ext cx="5029200" cy="134396"/>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buNone/>
              <a:defRPr/>
            </a:pPr>
            <a:r>
              <a:rPr lang="en-US" dirty="0">
                <a:solidFill>
                  <a:schemeClr val="tx1"/>
                </a:solidFill>
                <a:latin typeface="Franklin Gothic Book"/>
              </a:rPr>
              <a:t>Source: U.S. Census Bureau – Small Area Income and Poverty Estimates (</a:t>
            </a:r>
            <a:r>
              <a:rPr lang="en-US" dirty="0" smtClean="0">
                <a:solidFill>
                  <a:schemeClr val="tx1"/>
                </a:solidFill>
                <a:latin typeface="Franklin Gothic Book"/>
              </a:rPr>
              <a:t>SAIPE)</a:t>
            </a:r>
            <a:endParaRPr lang="en-US" dirty="0">
              <a:solidFill>
                <a:schemeClr val="tx1"/>
              </a:solidFill>
              <a:latin typeface="Franklin Gothic Book"/>
            </a:endParaRPr>
          </a:p>
        </p:txBody>
      </p:sp>
      <p:graphicFrame>
        <p:nvGraphicFramePr>
          <p:cNvPr id="35" name="Content Placeholder 16"/>
          <p:cNvGraphicFramePr>
            <a:graphicFrameLocks/>
          </p:cNvGraphicFramePr>
          <p:nvPr>
            <p:extLst>
              <p:ext uri="{D42A27DB-BD31-4B8C-83A1-F6EECF244321}">
                <p14:modId xmlns:p14="http://schemas.microsoft.com/office/powerpoint/2010/main" val="1314315445"/>
              </p:ext>
            </p:extLst>
          </p:nvPr>
        </p:nvGraphicFramePr>
        <p:xfrm>
          <a:off x="706887" y="2020569"/>
          <a:ext cx="4842059" cy="3447245"/>
        </p:xfrm>
        <a:graphic>
          <a:graphicData uri="http://schemas.openxmlformats.org/drawingml/2006/table">
            <a:tbl>
              <a:tblPr firstRow="1"/>
              <a:tblGrid>
                <a:gridCol w="1914954"/>
                <a:gridCol w="954491"/>
                <a:gridCol w="986900"/>
                <a:gridCol w="985714"/>
              </a:tblGrid>
              <a:tr h="627456">
                <a:tc>
                  <a:txBody>
                    <a:bodyPr/>
                    <a:lstStyle>
                      <a:lvl1pPr marL="0" algn="l" defTabSz="914400" rtl="0" eaLnBrk="1" latinLnBrk="0" hangingPunct="1">
                        <a:defRPr sz="1800" b="1" kern="1200">
                          <a:solidFill>
                            <a:schemeClr val="lt1"/>
                          </a:solidFill>
                          <a:latin typeface="Franklin Gothic Book"/>
                          <a:ea typeface=""/>
                          <a:cs typeface=""/>
                        </a:defRPr>
                      </a:lvl1pPr>
                      <a:lvl2pPr marL="457200" algn="l" defTabSz="914400" rtl="0" eaLnBrk="1" latinLnBrk="0" hangingPunct="1">
                        <a:defRPr sz="1800" b="1" kern="1200">
                          <a:solidFill>
                            <a:schemeClr val="lt1"/>
                          </a:solidFill>
                          <a:latin typeface="Franklin Gothic Book"/>
                          <a:ea typeface=""/>
                          <a:cs typeface=""/>
                        </a:defRPr>
                      </a:lvl2pPr>
                      <a:lvl3pPr marL="914400" algn="l" defTabSz="914400" rtl="0" eaLnBrk="1" latinLnBrk="0" hangingPunct="1">
                        <a:defRPr sz="1800" b="1" kern="1200">
                          <a:solidFill>
                            <a:schemeClr val="lt1"/>
                          </a:solidFill>
                          <a:latin typeface="Franklin Gothic Book"/>
                          <a:ea typeface=""/>
                          <a:cs typeface=""/>
                        </a:defRPr>
                      </a:lvl3pPr>
                      <a:lvl4pPr marL="1371600" algn="l" defTabSz="914400" rtl="0" eaLnBrk="1" latinLnBrk="0" hangingPunct="1">
                        <a:defRPr sz="1800" b="1" kern="1200">
                          <a:solidFill>
                            <a:schemeClr val="lt1"/>
                          </a:solidFill>
                          <a:latin typeface="Franklin Gothic Book"/>
                          <a:ea typeface=""/>
                          <a:cs typeface=""/>
                        </a:defRPr>
                      </a:lvl4pPr>
                      <a:lvl5pPr marL="1828800" algn="l" defTabSz="914400" rtl="0" eaLnBrk="1" latinLnBrk="0" hangingPunct="1">
                        <a:defRPr sz="1800" b="1" kern="1200">
                          <a:solidFill>
                            <a:schemeClr val="lt1"/>
                          </a:solidFill>
                          <a:latin typeface="Franklin Gothic Book"/>
                          <a:ea typeface=""/>
                          <a:cs typeface=""/>
                        </a:defRPr>
                      </a:lvl5pPr>
                      <a:lvl6pPr marL="2286000" algn="l" defTabSz="914400" rtl="0" eaLnBrk="1" latinLnBrk="0" hangingPunct="1">
                        <a:defRPr sz="1800" b="1" kern="1200">
                          <a:solidFill>
                            <a:schemeClr val="lt1"/>
                          </a:solidFill>
                          <a:latin typeface="Franklin Gothic Book"/>
                          <a:ea typeface=""/>
                          <a:cs typeface=""/>
                        </a:defRPr>
                      </a:lvl6pPr>
                      <a:lvl7pPr marL="2743200" algn="l" defTabSz="914400" rtl="0" eaLnBrk="1" latinLnBrk="0" hangingPunct="1">
                        <a:defRPr sz="1800" b="1" kern="1200">
                          <a:solidFill>
                            <a:schemeClr val="lt1"/>
                          </a:solidFill>
                          <a:latin typeface="Franklin Gothic Book"/>
                          <a:ea typeface=""/>
                          <a:cs typeface=""/>
                        </a:defRPr>
                      </a:lvl7pPr>
                      <a:lvl8pPr marL="3200400" algn="l" defTabSz="914400" rtl="0" eaLnBrk="1" latinLnBrk="0" hangingPunct="1">
                        <a:defRPr sz="1800" b="1" kern="1200">
                          <a:solidFill>
                            <a:schemeClr val="lt1"/>
                          </a:solidFill>
                          <a:latin typeface="Franklin Gothic Book"/>
                          <a:ea typeface=""/>
                          <a:cs typeface=""/>
                        </a:defRPr>
                      </a:lvl8pPr>
                      <a:lvl9pPr marL="3657600" algn="l" defTabSz="914400" rtl="0" eaLnBrk="1" latinLnBrk="0" hangingPunct="1">
                        <a:defRPr sz="1800" b="1" kern="1200">
                          <a:solidFill>
                            <a:schemeClr val="lt1"/>
                          </a:solidFill>
                          <a:latin typeface="Franklin Gothic Book"/>
                          <a:ea typeface=""/>
                          <a:cs typeface=""/>
                        </a:defRPr>
                      </a:lvl9pPr>
                    </a:lstStyle>
                    <a:p>
                      <a:pPr algn="l" fontAlgn="b"/>
                      <a:endParaRPr lang="en-US" sz="1600" b="0" i="0" u="none" strike="noStrike" dirty="0">
                        <a:solidFill>
                          <a:srgbClr val="208B9C"/>
                        </a:solidFill>
                        <a:effectLst/>
                        <a:latin typeface="Franklin Gothic Demi Cond" panose="020B0706030402020204" pitchFamily="34" charset="0"/>
                      </a:endParaRPr>
                    </a:p>
                  </a:txBody>
                  <a:tcPr marT="91440" marB="9144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Franklin Gothic Book"/>
                          <a:ea typeface=""/>
                          <a:cs typeface=""/>
                        </a:defRPr>
                      </a:lvl1pPr>
                      <a:lvl2pPr marL="457200" algn="l" defTabSz="914400" rtl="0" eaLnBrk="1" latinLnBrk="0" hangingPunct="1">
                        <a:defRPr sz="1800" b="1" kern="1200">
                          <a:solidFill>
                            <a:schemeClr val="lt1"/>
                          </a:solidFill>
                          <a:latin typeface="Franklin Gothic Book"/>
                          <a:ea typeface=""/>
                          <a:cs typeface=""/>
                        </a:defRPr>
                      </a:lvl2pPr>
                      <a:lvl3pPr marL="914400" algn="l" defTabSz="914400" rtl="0" eaLnBrk="1" latinLnBrk="0" hangingPunct="1">
                        <a:defRPr sz="1800" b="1" kern="1200">
                          <a:solidFill>
                            <a:schemeClr val="lt1"/>
                          </a:solidFill>
                          <a:latin typeface="Franklin Gothic Book"/>
                          <a:ea typeface=""/>
                          <a:cs typeface=""/>
                        </a:defRPr>
                      </a:lvl3pPr>
                      <a:lvl4pPr marL="1371600" algn="l" defTabSz="914400" rtl="0" eaLnBrk="1" latinLnBrk="0" hangingPunct="1">
                        <a:defRPr sz="1800" b="1" kern="1200">
                          <a:solidFill>
                            <a:schemeClr val="lt1"/>
                          </a:solidFill>
                          <a:latin typeface="Franklin Gothic Book"/>
                          <a:ea typeface=""/>
                          <a:cs typeface=""/>
                        </a:defRPr>
                      </a:lvl4pPr>
                      <a:lvl5pPr marL="1828800" algn="l" defTabSz="914400" rtl="0" eaLnBrk="1" latinLnBrk="0" hangingPunct="1">
                        <a:defRPr sz="1800" b="1" kern="1200">
                          <a:solidFill>
                            <a:schemeClr val="lt1"/>
                          </a:solidFill>
                          <a:latin typeface="Franklin Gothic Book"/>
                          <a:ea typeface=""/>
                          <a:cs typeface=""/>
                        </a:defRPr>
                      </a:lvl5pPr>
                      <a:lvl6pPr marL="2286000" algn="l" defTabSz="914400" rtl="0" eaLnBrk="1" latinLnBrk="0" hangingPunct="1">
                        <a:defRPr sz="1800" b="1" kern="1200">
                          <a:solidFill>
                            <a:schemeClr val="lt1"/>
                          </a:solidFill>
                          <a:latin typeface="Franklin Gothic Book"/>
                          <a:ea typeface=""/>
                          <a:cs typeface=""/>
                        </a:defRPr>
                      </a:lvl6pPr>
                      <a:lvl7pPr marL="2743200" algn="l" defTabSz="914400" rtl="0" eaLnBrk="1" latinLnBrk="0" hangingPunct="1">
                        <a:defRPr sz="1800" b="1" kern="1200">
                          <a:solidFill>
                            <a:schemeClr val="lt1"/>
                          </a:solidFill>
                          <a:latin typeface="Franklin Gothic Book"/>
                          <a:ea typeface=""/>
                          <a:cs typeface=""/>
                        </a:defRPr>
                      </a:lvl7pPr>
                      <a:lvl8pPr marL="3200400" algn="l" defTabSz="914400" rtl="0" eaLnBrk="1" latinLnBrk="0" hangingPunct="1">
                        <a:defRPr sz="1800" b="1" kern="1200">
                          <a:solidFill>
                            <a:schemeClr val="lt1"/>
                          </a:solidFill>
                          <a:latin typeface="Franklin Gothic Book"/>
                          <a:ea typeface=""/>
                          <a:cs typeface=""/>
                        </a:defRPr>
                      </a:lvl8pPr>
                      <a:lvl9pPr marL="3657600" algn="l" defTabSz="914400" rtl="0" eaLnBrk="1" latinLnBrk="0" hangingPunct="1">
                        <a:defRPr sz="1800" b="1" kern="1200">
                          <a:solidFill>
                            <a:schemeClr val="lt1"/>
                          </a:solidFill>
                          <a:latin typeface="Franklin Gothic Book"/>
                          <a:ea typeface=""/>
                          <a:cs typeface=""/>
                        </a:defRPr>
                      </a:lvl9pPr>
                    </a:lstStyle>
                    <a:p>
                      <a:pPr algn="ctr" fontAlgn="b"/>
                      <a:r>
                        <a:rPr lang="en-US" sz="1600" b="0" u="none" strike="noStrike" dirty="0" smtClean="0">
                          <a:solidFill>
                            <a:srgbClr val="208B9C"/>
                          </a:solidFill>
                          <a:effectLst/>
                          <a:latin typeface="Franklin Gothic Demi Cond" panose="020B0706030402020204" pitchFamily="34" charset="0"/>
                        </a:rPr>
                        <a:t>2003</a:t>
                      </a:r>
                      <a:endParaRPr lang="en-US" sz="1600" b="0" i="0" u="none" strike="noStrike" dirty="0">
                        <a:solidFill>
                          <a:srgbClr val="208B9C"/>
                        </a:solidFill>
                        <a:effectLst/>
                        <a:latin typeface="Franklin Gothic Demi Cond" panose="020B0706030402020204" pitchFamily="34" charset="0"/>
                      </a:endParaRPr>
                    </a:p>
                  </a:txBody>
                  <a:tcPr marT="91440" marB="9144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b="1" kern="1200">
                          <a:solidFill>
                            <a:schemeClr val="lt1"/>
                          </a:solidFill>
                          <a:latin typeface="Franklin Gothic Book"/>
                          <a:ea typeface=""/>
                          <a:cs typeface=""/>
                        </a:defRPr>
                      </a:lvl1pPr>
                      <a:lvl2pPr marL="457200" algn="l" defTabSz="914400" rtl="0" eaLnBrk="1" latinLnBrk="0" hangingPunct="1">
                        <a:defRPr sz="1800" b="1" kern="1200">
                          <a:solidFill>
                            <a:schemeClr val="lt1"/>
                          </a:solidFill>
                          <a:latin typeface="Franklin Gothic Book"/>
                          <a:ea typeface=""/>
                          <a:cs typeface=""/>
                        </a:defRPr>
                      </a:lvl2pPr>
                      <a:lvl3pPr marL="914400" algn="l" defTabSz="914400" rtl="0" eaLnBrk="1" latinLnBrk="0" hangingPunct="1">
                        <a:defRPr sz="1800" b="1" kern="1200">
                          <a:solidFill>
                            <a:schemeClr val="lt1"/>
                          </a:solidFill>
                          <a:latin typeface="Franklin Gothic Book"/>
                          <a:ea typeface=""/>
                          <a:cs typeface=""/>
                        </a:defRPr>
                      </a:lvl3pPr>
                      <a:lvl4pPr marL="1371600" algn="l" defTabSz="914400" rtl="0" eaLnBrk="1" latinLnBrk="0" hangingPunct="1">
                        <a:defRPr sz="1800" b="1" kern="1200">
                          <a:solidFill>
                            <a:schemeClr val="lt1"/>
                          </a:solidFill>
                          <a:latin typeface="Franklin Gothic Book"/>
                          <a:ea typeface=""/>
                          <a:cs typeface=""/>
                        </a:defRPr>
                      </a:lvl4pPr>
                      <a:lvl5pPr marL="1828800" algn="l" defTabSz="914400" rtl="0" eaLnBrk="1" latinLnBrk="0" hangingPunct="1">
                        <a:defRPr sz="1800" b="1" kern="1200">
                          <a:solidFill>
                            <a:schemeClr val="lt1"/>
                          </a:solidFill>
                          <a:latin typeface="Franklin Gothic Book"/>
                          <a:ea typeface=""/>
                          <a:cs typeface=""/>
                        </a:defRPr>
                      </a:lvl5pPr>
                      <a:lvl6pPr marL="2286000" algn="l" defTabSz="914400" rtl="0" eaLnBrk="1" latinLnBrk="0" hangingPunct="1">
                        <a:defRPr sz="1800" b="1" kern="1200">
                          <a:solidFill>
                            <a:schemeClr val="lt1"/>
                          </a:solidFill>
                          <a:latin typeface="Franklin Gothic Book"/>
                          <a:ea typeface=""/>
                          <a:cs typeface=""/>
                        </a:defRPr>
                      </a:lvl6pPr>
                      <a:lvl7pPr marL="2743200" algn="l" defTabSz="914400" rtl="0" eaLnBrk="1" latinLnBrk="0" hangingPunct="1">
                        <a:defRPr sz="1800" b="1" kern="1200">
                          <a:solidFill>
                            <a:schemeClr val="lt1"/>
                          </a:solidFill>
                          <a:latin typeface="Franklin Gothic Book"/>
                          <a:ea typeface=""/>
                          <a:cs typeface=""/>
                        </a:defRPr>
                      </a:lvl7pPr>
                      <a:lvl8pPr marL="3200400" algn="l" defTabSz="914400" rtl="0" eaLnBrk="1" latinLnBrk="0" hangingPunct="1">
                        <a:defRPr sz="1800" b="1" kern="1200">
                          <a:solidFill>
                            <a:schemeClr val="lt1"/>
                          </a:solidFill>
                          <a:latin typeface="Franklin Gothic Book"/>
                          <a:ea typeface=""/>
                          <a:cs typeface=""/>
                        </a:defRPr>
                      </a:lvl8pPr>
                      <a:lvl9pPr marL="3657600" algn="l" defTabSz="914400" rtl="0" eaLnBrk="1" latinLnBrk="0" hangingPunct="1">
                        <a:defRPr sz="1800" b="1" kern="1200">
                          <a:solidFill>
                            <a:schemeClr val="lt1"/>
                          </a:solidFill>
                          <a:latin typeface="Franklin Gothic Book"/>
                          <a:ea typeface=""/>
                          <a:cs typeface=""/>
                        </a:defRPr>
                      </a:lvl9pPr>
                    </a:lstStyle>
                    <a:p>
                      <a:pPr algn="ctr" fontAlgn="b"/>
                      <a:r>
                        <a:rPr lang="en-US" sz="1600" b="0" u="none" strike="noStrike" dirty="0" smtClean="0">
                          <a:solidFill>
                            <a:srgbClr val="208B9C"/>
                          </a:solidFill>
                          <a:effectLst/>
                          <a:latin typeface="Franklin Gothic Demi Cond" panose="020B0706030402020204" pitchFamily="34" charset="0"/>
                        </a:rPr>
                        <a:t>2008</a:t>
                      </a:r>
                      <a:endParaRPr lang="en-US" sz="1600" b="0" i="0" u="none" strike="noStrike" dirty="0">
                        <a:solidFill>
                          <a:srgbClr val="208B9C"/>
                        </a:solidFill>
                        <a:effectLst/>
                        <a:latin typeface="Franklin Gothic Demi Cond" panose="020B0706030402020204" pitchFamily="34" charset="0"/>
                      </a:endParaRPr>
                    </a:p>
                  </a:txBody>
                  <a:tcPr marT="91440" marB="9144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Franklin Gothic Book"/>
                          <a:ea typeface=""/>
                          <a:cs typeface=""/>
                        </a:defRPr>
                      </a:lvl1pPr>
                      <a:lvl2pPr marL="457200" algn="l" defTabSz="914400" rtl="0" eaLnBrk="1" latinLnBrk="0" hangingPunct="1">
                        <a:defRPr sz="1800" b="1" kern="1200">
                          <a:solidFill>
                            <a:schemeClr val="lt1"/>
                          </a:solidFill>
                          <a:latin typeface="Franklin Gothic Book"/>
                          <a:ea typeface=""/>
                          <a:cs typeface=""/>
                        </a:defRPr>
                      </a:lvl2pPr>
                      <a:lvl3pPr marL="914400" algn="l" defTabSz="914400" rtl="0" eaLnBrk="1" latinLnBrk="0" hangingPunct="1">
                        <a:defRPr sz="1800" b="1" kern="1200">
                          <a:solidFill>
                            <a:schemeClr val="lt1"/>
                          </a:solidFill>
                          <a:latin typeface="Franklin Gothic Book"/>
                          <a:ea typeface=""/>
                          <a:cs typeface=""/>
                        </a:defRPr>
                      </a:lvl3pPr>
                      <a:lvl4pPr marL="1371600" algn="l" defTabSz="914400" rtl="0" eaLnBrk="1" latinLnBrk="0" hangingPunct="1">
                        <a:defRPr sz="1800" b="1" kern="1200">
                          <a:solidFill>
                            <a:schemeClr val="lt1"/>
                          </a:solidFill>
                          <a:latin typeface="Franklin Gothic Book"/>
                          <a:ea typeface=""/>
                          <a:cs typeface=""/>
                        </a:defRPr>
                      </a:lvl4pPr>
                      <a:lvl5pPr marL="1828800" algn="l" defTabSz="914400" rtl="0" eaLnBrk="1" latinLnBrk="0" hangingPunct="1">
                        <a:defRPr sz="1800" b="1" kern="1200">
                          <a:solidFill>
                            <a:schemeClr val="lt1"/>
                          </a:solidFill>
                          <a:latin typeface="Franklin Gothic Book"/>
                          <a:ea typeface=""/>
                          <a:cs typeface=""/>
                        </a:defRPr>
                      </a:lvl5pPr>
                      <a:lvl6pPr marL="2286000" algn="l" defTabSz="914400" rtl="0" eaLnBrk="1" latinLnBrk="0" hangingPunct="1">
                        <a:defRPr sz="1800" b="1" kern="1200">
                          <a:solidFill>
                            <a:schemeClr val="lt1"/>
                          </a:solidFill>
                          <a:latin typeface="Franklin Gothic Book"/>
                          <a:ea typeface=""/>
                          <a:cs typeface=""/>
                        </a:defRPr>
                      </a:lvl6pPr>
                      <a:lvl7pPr marL="2743200" algn="l" defTabSz="914400" rtl="0" eaLnBrk="1" latinLnBrk="0" hangingPunct="1">
                        <a:defRPr sz="1800" b="1" kern="1200">
                          <a:solidFill>
                            <a:schemeClr val="lt1"/>
                          </a:solidFill>
                          <a:latin typeface="Franklin Gothic Book"/>
                          <a:ea typeface=""/>
                          <a:cs typeface=""/>
                        </a:defRPr>
                      </a:lvl7pPr>
                      <a:lvl8pPr marL="3200400" algn="l" defTabSz="914400" rtl="0" eaLnBrk="1" latinLnBrk="0" hangingPunct="1">
                        <a:defRPr sz="1800" b="1" kern="1200">
                          <a:solidFill>
                            <a:schemeClr val="lt1"/>
                          </a:solidFill>
                          <a:latin typeface="Franklin Gothic Book"/>
                          <a:ea typeface=""/>
                          <a:cs typeface=""/>
                        </a:defRPr>
                      </a:lvl8pPr>
                      <a:lvl9pPr marL="3657600" algn="l" defTabSz="914400" rtl="0" eaLnBrk="1" latinLnBrk="0" hangingPunct="1">
                        <a:defRPr sz="1800" b="1" kern="1200">
                          <a:solidFill>
                            <a:schemeClr val="lt1"/>
                          </a:solidFill>
                          <a:latin typeface="Franklin Gothic Book"/>
                          <a:ea typeface=""/>
                          <a:cs typeface=""/>
                        </a:defRPr>
                      </a:lvl9pPr>
                    </a:lstStyle>
                    <a:p>
                      <a:pPr algn="ctr" fontAlgn="b"/>
                      <a:r>
                        <a:rPr lang="en-US" sz="1600" b="0" u="none" strike="noStrike" dirty="0" smtClean="0">
                          <a:solidFill>
                            <a:srgbClr val="208B9C"/>
                          </a:solidFill>
                          <a:effectLst/>
                          <a:latin typeface="Franklin Gothic Demi Cond" panose="020B0706030402020204" pitchFamily="34" charset="0"/>
                        </a:rPr>
                        <a:t>2013</a:t>
                      </a:r>
                      <a:endParaRPr lang="en-US" sz="1600" b="0" i="0" u="none" strike="noStrike" dirty="0">
                        <a:solidFill>
                          <a:srgbClr val="208B9C"/>
                        </a:solidFill>
                        <a:effectLst/>
                        <a:latin typeface="Franklin Gothic Demi Cond" panose="020B0706030402020204" pitchFamily="34" charset="0"/>
                      </a:endParaRPr>
                    </a:p>
                  </a:txBody>
                  <a:tcPr marT="91440" marB="9144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r>
              <a:tr h="896364">
                <a:tc>
                  <a:txBody>
                    <a:bodyPr/>
                    <a:lstStyle>
                      <a:lvl1pPr marL="0" algn="l" defTabSz="914400" rtl="0" eaLnBrk="1" latinLnBrk="0" hangingPunct="1">
                        <a:defRPr sz="1800" kern="1200">
                          <a:solidFill>
                            <a:schemeClr val="dk1"/>
                          </a:solidFill>
                          <a:latin typeface="Franklin Gothic Book"/>
                          <a:ea typeface=""/>
                          <a:cs typeface=""/>
                        </a:defRPr>
                      </a:lvl1pPr>
                      <a:lvl2pPr marL="457200" algn="l" defTabSz="914400" rtl="0" eaLnBrk="1" latinLnBrk="0" hangingPunct="1">
                        <a:defRPr sz="1800" kern="1200">
                          <a:solidFill>
                            <a:schemeClr val="dk1"/>
                          </a:solidFill>
                          <a:latin typeface="Franklin Gothic Book"/>
                          <a:ea typeface=""/>
                          <a:cs typeface=""/>
                        </a:defRPr>
                      </a:lvl2pPr>
                      <a:lvl3pPr marL="914400" algn="l" defTabSz="914400" rtl="0" eaLnBrk="1" latinLnBrk="0" hangingPunct="1">
                        <a:defRPr sz="1800" kern="1200">
                          <a:solidFill>
                            <a:schemeClr val="dk1"/>
                          </a:solidFill>
                          <a:latin typeface="Franklin Gothic Book"/>
                          <a:ea typeface=""/>
                          <a:cs typeface=""/>
                        </a:defRPr>
                      </a:lvl3pPr>
                      <a:lvl4pPr marL="1371600" algn="l" defTabSz="914400" rtl="0" eaLnBrk="1" latinLnBrk="0" hangingPunct="1">
                        <a:defRPr sz="1800" kern="1200">
                          <a:solidFill>
                            <a:schemeClr val="dk1"/>
                          </a:solidFill>
                          <a:latin typeface="Franklin Gothic Book"/>
                          <a:ea typeface=""/>
                          <a:cs typeface=""/>
                        </a:defRPr>
                      </a:lvl4pPr>
                      <a:lvl5pPr marL="1828800" algn="l" defTabSz="914400" rtl="0" eaLnBrk="1" latinLnBrk="0" hangingPunct="1">
                        <a:defRPr sz="1800" kern="1200">
                          <a:solidFill>
                            <a:schemeClr val="dk1"/>
                          </a:solidFill>
                          <a:latin typeface="Franklin Gothic Book"/>
                          <a:ea typeface=""/>
                          <a:cs typeface=""/>
                        </a:defRPr>
                      </a:lvl5pPr>
                      <a:lvl6pPr marL="2286000" algn="l" defTabSz="914400" rtl="0" eaLnBrk="1" latinLnBrk="0" hangingPunct="1">
                        <a:defRPr sz="1800" kern="1200">
                          <a:solidFill>
                            <a:schemeClr val="dk1"/>
                          </a:solidFill>
                          <a:latin typeface="Franklin Gothic Book"/>
                          <a:ea typeface=""/>
                          <a:cs typeface=""/>
                        </a:defRPr>
                      </a:lvl6pPr>
                      <a:lvl7pPr marL="2743200" algn="l" defTabSz="914400" rtl="0" eaLnBrk="1" latinLnBrk="0" hangingPunct="1">
                        <a:defRPr sz="1800" kern="1200">
                          <a:solidFill>
                            <a:schemeClr val="dk1"/>
                          </a:solidFill>
                          <a:latin typeface="Franklin Gothic Book"/>
                          <a:ea typeface=""/>
                          <a:cs typeface=""/>
                        </a:defRPr>
                      </a:lvl7pPr>
                      <a:lvl8pPr marL="3200400" algn="l" defTabSz="914400" rtl="0" eaLnBrk="1" latinLnBrk="0" hangingPunct="1">
                        <a:defRPr sz="1800" kern="1200">
                          <a:solidFill>
                            <a:schemeClr val="dk1"/>
                          </a:solidFill>
                          <a:latin typeface="Franklin Gothic Book"/>
                          <a:ea typeface=""/>
                          <a:cs typeface=""/>
                        </a:defRPr>
                      </a:lvl8pPr>
                      <a:lvl9pPr marL="3657600" algn="l" defTabSz="914400" rtl="0" eaLnBrk="1" latinLnBrk="0" hangingPunct="1">
                        <a:defRPr sz="1800" kern="1200">
                          <a:solidFill>
                            <a:schemeClr val="dk1"/>
                          </a:solidFill>
                          <a:latin typeface="Franklin Gothic Book"/>
                          <a:ea typeface=""/>
                          <a:cs typeface=""/>
                        </a:defRPr>
                      </a:lvl9pPr>
                    </a:lstStyle>
                    <a:p>
                      <a:pPr algn="l" fontAlgn="b"/>
                      <a:r>
                        <a:rPr lang="en-US" sz="1400" u="none" strike="noStrike" dirty="0">
                          <a:solidFill>
                            <a:schemeClr val="tx1">
                              <a:lumMod val="75000"/>
                              <a:lumOff val="25000"/>
                            </a:schemeClr>
                          </a:solidFill>
                          <a:effectLst/>
                          <a:latin typeface="Franklin Gothic Book" panose="020B0503020102020204" pitchFamily="34" charset="0"/>
                        </a:rPr>
                        <a:t>Total Population in Poverty</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T="91440" marB="9144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24.6%</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27.8%</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30.3%</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12700"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r>
              <a:tr h="896364">
                <a:tc>
                  <a:txBody>
                    <a:bodyPr/>
                    <a:lstStyle>
                      <a:lvl1pPr marL="0" algn="l" defTabSz="914400" rtl="0" eaLnBrk="1" latinLnBrk="0" hangingPunct="1">
                        <a:defRPr sz="1800" kern="1200">
                          <a:solidFill>
                            <a:schemeClr val="dk1"/>
                          </a:solidFill>
                          <a:latin typeface="Franklin Gothic Book"/>
                          <a:ea typeface=""/>
                          <a:cs typeface=""/>
                        </a:defRPr>
                      </a:lvl1pPr>
                      <a:lvl2pPr marL="457200" algn="l" defTabSz="914400" rtl="0" eaLnBrk="1" latinLnBrk="0" hangingPunct="1">
                        <a:defRPr sz="1800" kern="1200">
                          <a:solidFill>
                            <a:schemeClr val="dk1"/>
                          </a:solidFill>
                          <a:latin typeface="Franklin Gothic Book"/>
                          <a:ea typeface=""/>
                          <a:cs typeface=""/>
                        </a:defRPr>
                      </a:lvl2pPr>
                      <a:lvl3pPr marL="914400" algn="l" defTabSz="914400" rtl="0" eaLnBrk="1" latinLnBrk="0" hangingPunct="1">
                        <a:defRPr sz="1800" kern="1200">
                          <a:solidFill>
                            <a:schemeClr val="dk1"/>
                          </a:solidFill>
                          <a:latin typeface="Franklin Gothic Book"/>
                          <a:ea typeface=""/>
                          <a:cs typeface=""/>
                        </a:defRPr>
                      </a:lvl3pPr>
                      <a:lvl4pPr marL="1371600" algn="l" defTabSz="914400" rtl="0" eaLnBrk="1" latinLnBrk="0" hangingPunct="1">
                        <a:defRPr sz="1800" kern="1200">
                          <a:solidFill>
                            <a:schemeClr val="dk1"/>
                          </a:solidFill>
                          <a:latin typeface="Franklin Gothic Book"/>
                          <a:ea typeface=""/>
                          <a:cs typeface=""/>
                        </a:defRPr>
                      </a:lvl4pPr>
                      <a:lvl5pPr marL="1828800" algn="l" defTabSz="914400" rtl="0" eaLnBrk="1" latinLnBrk="0" hangingPunct="1">
                        <a:defRPr sz="1800" kern="1200">
                          <a:solidFill>
                            <a:schemeClr val="dk1"/>
                          </a:solidFill>
                          <a:latin typeface="Franklin Gothic Book"/>
                          <a:ea typeface=""/>
                          <a:cs typeface=""/>
                        </a:defRPr>
                      </a:lvl5pPr>
                      <a:lvl6pPr marL="2286000" algn="l" defTabSz="914400" rtl="0" eaLnBrk="1" latinLnBrk="0" hangingPunct="1">
                        <a:defRPr sz="1800" kern="1200">
                          <a:solidFill>
                            <a:schemeClr val="dk1"/>
                          </a:solidFill>
                          <a:latin typeface="Franklin Gothic Book"/>
                          <a:ea typeface=""/>
                          <a:cs typeface=""/>
                        </a:defRPr>
                      </a:lvl6pPr>
                      <a:lvl7pPr marL="2743200" algn="l" defTabSz="914400" rtl="0" eaLnBrk="1" latinLnBrk="0" hangingPunct="1">
                        <a:defRPr sz="1800" kern="1200">
                          <a:solidFill>
                            <a:schemeClr val="dk1"/>
                          </a:solidFill>
                          <a:latin typeface="Franklin Gothic Book"/>
                          <a:ea typeface=""/>
                          <a:cs typeface=""/>
                        </a:defRPr>
                      </a:lvl7pPr>
                      <a:lvl8pPr marL="3200400" algn="l" defTabSz="914400" rtl="0" eaLnBrk="1" latinLnBrk="0" hangingPunct="1">
                        <a:defRPr sz="1800" kern="1200">
                          <a:solidFill>
                            <a:schemeClr val="dk1"/>
                          </a:solidFill>
                          <a:latin typeface="Franklin Gothic Book"/>
                          <a:ea typeface=""/>
                          <a:cs typeface=""/>
                        </a:defRPr>
                      </a:lvl8pPr>
                      <a:lvl9pPr marL="3657600" algn="l" defTabSz="914400" rtl="0" eaLnBrk="1" latinLnBrk="0" hangingPunct="1">
                        <a:defRPr sz="1800" kern="1200">
                          <a:solidFill>
                            <a:schemeClr val="dk1"/>
                          </a:solidFill>
                          <a:latin typeface="Franklin Gothic Book"/>
                          <a:ea typeface=""/>
                          <a:cs typeface=""/>
                        </a:defRPr>
                      </a:lvl9pPr>
                    </a:lstStyle>
                    <a:p>
                      <a:pPr algn="l" fontAlgn="b"/>
                      <a:r>
                        <a:rPr lang="en-US" sz="1400" u="none" strike="noStrike" dirty="0">
                          <a:solidFill>
                            <a:schemeClr val="tx1">
                              <a:lumMod val="75000"/>
                              <a:lumOff val="25000"/>
                            </a:schemeClr>
                          </a:solidFill>
                          <a:effectLst/>
                          <a:latin typeface="Franklin Gothic Book" panose="020B0503020102020204" pitchFamily="34" charset="0"/>
                        </a:rPr>
                        <a:t>Minors </a:t>
                      </a:r>
                      <a:r>
                        <a:rPr lang="en-US" sz="1400" u="none" strike="noStrike" dirty="0" smtClean="0">
                          <a:solidFill>
                            <a:schemeClr val="tx1">
                              <a:lumMod val="75000"/>
                              <a:lumOff val="25000"/>
                            </a:schemeClr>
                          </a:solidFill>
                          <a:effectLst/>
                          <a:latin typeface="Franklin Gothic Book" panose="020B0503020102020204" pitchFamily="34" charset="0"/>
                        </a:rPr>
                        <a:t>(Age 0-17) </a:t>
                      </a:r>
                      <a:r>
                        <a:rPr lang="en-US" sz="1400" u="none" strike="noStrike" dirty="0">
                          <a:solidFill>
                            <a:schemeClr val="tx1">
                              <a:lumMod val="75000"/>
                              <a:lumOff val="25000"/>
                            </a:schemeClr>
                          </a:solidFill>
                          <a:effectLst/>
                          <a:latin typeface="Franklin Gothic Book" panose="020B0503020102020204" pitchFamily="34" charset="0"/>
                        </a:rPr>
                        <a:t>in Poverty</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T="91440" marB="9144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37.6%</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40.2%</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43.7%</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3175"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r>
              <a:tr h="1027061">
                <a:tc>
                  <a:txBody>
                    <a:bodyPr/>
                    <a:lstStyle>
                      <a:lvl1pPr marL="0" algn="l" defTabSz="914400" rtl="0" eaLnBrk="1" latinLnBrk="0" hangingPunct="1">
                        <a:defRPr sz="1800" kern="1200">
                          <a:solidFill>
                            <a:schemeClr val="dk1"/>
                          </a:solidFill>
                          <a:latin typeface="Franklin Gothic Book"/>
                          <a:ea typeface=""/>
                          <a:cs typeface=""/>
                        </a:defRPr>
                      </a:lvl1pPr>
                      <a:lvl2pPr marL="457200" algn="l" defTabSz="914400" rtl="0" eaLnBrk="1" latinLnBrk="0" hangingPunct="1">
                        <a:defRPr sz="1800" kern="1200">
                          <a:solidFill>
                            <a:schemeClr val="dk1"/>
                          </a:solidFill>
                          <a:latin typeface="Franklin Gothic Book"/>
                          <a:ea typeface=""/>
                          <a:cs typeface=""/>
                        </a:defRPr>
                      </a:lvl2pPr>
                      <a:lvl3pPr marL="914400" algn="l" defTabSz="914400" rtl="0" eaLnBrk="1" latinLnBrk="0" hangingPunct="1">
                        <a:defRPr sz="1800" kern="1200">
                          <a:solidFill>
                            <a:schemeClr val="dk1"/>
                          </a:solidFill>
                          <a:latin typeface="Franklin Gothic Book"/>
                          <a:ea typeface=""/>
                          <a:cs typeface=""/>
                        </a:defRPr>
                      </a:lvl3pPr>
                      <a:lvl4pPr marL="1371600" algn="l" defTabSz="914400" rtl="0" eaLnBrk="1" latinLnBrk="0" hangingPunct="1">
                        <a:defRPr sz="1800" kern="1200">
                          <a:solidFill>
                            <a:schemeClr val="dk1"/>
                          </a:solidFill>
                          <a:latin typeface="Franklin Gothic Book"/>
                          <a:ea typeface=""/>
                          <a:cs typeface=""/>
                        </a:defRPr>
                      </a:lvl4pPr>
                      <a:lvl5pPr marL="1828800" algn="l" defTabSz="914400" rtl="0" eaLnBrk="1" latinLnBrk="0" hangingPunct="1">
                        <a:defRPr sz="1800" kern="1200">
                          <a:solidFill>
                            <a:schemeClr val="dk1"/>
                          </a:solidFill>
                          <a:latin typeface="Franklin Gothic Book"/>
                          <a:ea typeface=""/>
                          <a:cs typeface=""/>
                        </a:defRPr>
                      </a:lvl5pPr>
                      <a:lvl6pPr marL="2286000" algn="l" defTabSz="914400" rtl="0" eaLnBrk="1" latinLnBrk="0" hangingPunct="1">
                        <a:defRPr sz="1800" kern="1200">
                          <a:solidFill>
                            <a:schemeClr val="dk1"/>
                          </a:solidFill>
                          <a:latin typeface="Franklin Gothic Book"/>
                          <a:ea typeface=""/>
                          <a:cs typeface=""/>
                        </a:defRPr>
                      </a:lvl6pPr>
                      <a:lvl7pPr marL="2743200" algn="l" defTabSz="914400" rtl="0" eaLnBrk="1" latinLnBrk="0" hangingPunct="1">
                        <a:defRPr sz="1800" kern="1200">
                          <a:solidFill>
                            <a:schemeClr val="dk1"/>
                          </a:solidFill>
                          <a:latin typeface="Franklin Gothic Book"/>
                          <a:ea typeface=""/>
                          <a:cs typeface=""/>
                        </a:defRPr>
                      </a:lvl7pPr>
                      <a:lvl8pPr marL="3200400" algn="l" defTabSz="914400" rtl="0" eaLnBrk="1" latinLnBrk="0" hangingPunct="1">
                        <a:defRPr sz="1800" kern="1200">
                          <a:solidFill>
                            <a:schemeClr val="dk1"/>
                          </a:solidFill>
                          <a:latin typeface="Franklin Gothic Book"/>
                          <a:ea typeface=""/>
                          <a:cs typeface=""/>
                        </a:defRPr>
                      </a:lvl8pPr>
                      <a:lvl9pPr marL="3657600" algn="l" defTabSz="914400" rtl="0" eaLnBrk="1" latinLnBrk="0" hangingPunct="1">
                        <a:defRPr sz="1800" kern="1200">
                          <a:solidFill>
                            <a:schemeClr val="dk1"/>
                          </a:solidFill>
                          <a:latin typeface="Franklin Gothic Book"/>
                          <a:ea typeface=""/>
                          <a:cs typeface=""/>
                        </a:defRPr>
                      </a:lvl9pPr>
                    </a:lstStyle>
                    <a:p>
                      <a:pPr algn="l" fontAlgn="b"/>
                      <a:r>
                        <a:rPr lang="en-US" sz="1400" u="none" strike="noStrike" dirty="0" smtClean="0">
                          <a:solidFill>
                            <a:schemeClr val="tx1">
                              <a:lumMod val="75000"/>
                              <a:lumOff val="25000"/>
                            </a:schemeClr>
                          </a:solidFill>
                          <a:effectLst/>
                          <a:latin typeface="Franklin Gothic Book" panose="020B0503020102020204" pitchFamily="34" charset="0"/>
                        </a:rPr>
                        <a:t>Real Median</a:t>
                      </a:r>
                      <a:r>
                        <a:rPr lang="en-US" sz="1400" u="none" strike="noStrike" baseline="0" dirty="0" smtClean="0">
                          <a:solidFill>
                            <a:schemeClr val="tx1">
                              <a:lumMod val="75000"/>
                              <a:lumOff val="25000"/>
                            </a:schemeClr>
                          </a:solidFill>
                          <a:effectLst/>
                          <a:latin typeface="Franklin Gothic Book" panose="020B0503020102020204" pitchFamily="34" charset="0"/>
                        </a:rPr>
                        <a:t> Household</a:t>
                      </a:r>
                      <a:r>
                        <a:rPr lang="en-US" sz="1400" u="none" strike="noStrike" dirty="0" smtClean="0">
                          <a:solidFill>
                            <a:schemeClr val="tx1">
                              <a:lumMod val="75000"/>
                              <a:lumOff val="25000"/>
                            </a:schemeClr>
                          </a:solidFill>
                          <a:effectLst/>
                          <a:latin typeface="Franklin Gothic Book" panose="020B0503020102020204" pitchFamily="34" charset="0"/>
                        </a:rPr>
                        <a:t> Income* </a:t>
                      </a:r>
                    </a:p>
                    <a:p>
                      <a:pPr algn="l" fontAlgn="b"/>
                      <a:r>
                        <a:rPr lang="en-US" sz="1400" u="none" strike="noStrike" dirty="0" smtClean="0">
                          <a:solidFill>
                            <a:schemeClr val="tx1">
                              <a:lumMod val="75000"/>
                              <a:lumOff val="25000"/>
                            </a:schemeClr>
                          </a:solidFill>
                          <a:effectLst/>
                          <a:latin typeface="Franklin Gothic Book" panose="020B0503020102020204" pitchFamily="34" charset="0"/>
                        </a:rPr>
                        <a:t>($ 2013)</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T="91440" marB="9144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$31,485</a:t>
                      </a:r>
                    </a:p>
                  </a:txBody>
                  <a:tcPr marL="9525" marR="9525" marT="9525" marB="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$32,434</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$30,245</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L>
                      <a:noFill/>
                    </a:lnL>
                    <a:lnR>
                      <a:noFill/>
                    </a:lnR>
                    <a:lnT w="3175"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r>
            </a:tbl>
          </a:graphicData>
        </a:graphic>
      </p:graphicFrame>
      <p:sp>
        <p:nvSpPr>
          <p:cNvPr id="36" name="Content Placeholder 4"/>
          <p:cNvSpPr txBox="1">
            <a:spLocks/>
          </p:cNvSpPr>
          <p:nvPr/>
        </p:nvSpPr>
        <p:spPr>
          <a:xfrm>
            <a:off x="5840843" y="1634060"/>
            <a:ext cx="2924033" cy="3139626"/>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600" b="0" i="0" kern="1200">
                <a:solidFill>
                  <a:schemeClr val="accent4"/>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1" defTabSz="914418">
              <a:spcBef>
                <a:spcPts val="600"/>
              </a:spcBef>
              <a:buNone/>
              <a:defRPr/>
            </a:pPr>
            <a:r>
              <a:rPr lang="en-US" sz="1600" b="1" dirty="0" smtClean="0">
                <a:solidFill>
                  <a:srgbClr val="208B9C"/>
                </a:solidFill>
                <a:latin typeface="Franklin Gothic Book"/>
              </a:rPr>
              <a:t>Questions:</a:t>
            </a:r>
          </a:p>
          <a:p>
            <a:pPr marL="285750" indent="-285750">
              <a:lnSpc>
                <a:spcPct val="100000"/>
              </a:lnSpc>
              <a:buFont typeface="Arial" panose="020B0604020202020204" pitchFamily="34" charset="0"/>
              <a:buChar char="•"/>
            </a:pPr>
            <a:r>
              <a:rPr lang="en-US" dirty="0" smtClean="0">
                <a:solidFill>
                  <a:schemeClr val="tx1"/>
                </a:solidFill>
              </a:rPr>
              <a:t>Is </a:t>
            </a:r>
            <a:r>
              <a:rPr lang="en-US" dirty="0">
                <a:solidFill>
                  <a:schemeClr val="tx1"/>
                </a:solidFill>
              </a:rPr>
              <a:t>the poverty rate for individuals in the county getting better or worse? </a:t>
            </a:r>
          </a:p>
          <a:p>
            <a:pPr marL="285750" indent="-285750">
              <a:lnSpc>
                <a:spcPct val="100000"/>
              </a:lnSpc>
              <a:buFont typeface="Arial" panose="020B0604020202020204" pitchFamily="34" charset="0"/>
              <a:buChar char="•"/>
            </a:pPr>
            <a:r>
              <a:rPr lang="en-US" dirty="0" smtClean="0">
                <a:solidFill>
                  <a:schemeClr val="tx1"/>
                </a:solidFill>
              </a:rPr>
              <a:t>Is </a:t>
            </a:r>
            <a:r>
              <a:rPr lang="en-US" dirty="0">
                <a:solidFill>
                  <a:schemeClr val="tx1"/>
                </a:solidFill>
              </a:rPr>
              <a:t>poverty for minors in the county lower or higher than the overall poverty rate for all individuals? Why? </a:t>
            </a:r>
          </a:p>
          <a:p>
            <a:pPr marL="285750" indent="-285750">
              <a:lnSpc>
                <a:spcPct val="100000"/>
              </a:lnSpc>
              <a:buFont typeface="Arial" panose="020B0604020202020204" pitchFamily="34" charset="0"/>
              <a:buChar char="•"/>
            </a:pPr>
            <a:r>
              <a:rPr lang="en-US" dirty="0" smtClean="0">
                <a:solidFill>
                  <a:schemeClr val="tx1"/>
                </a:solidFill>
              </a:rPr>
              <a:t>Has </a:t>
            </a:r>
            <a:r>
              <a:rPr lang="en-US" dirty="0">
                <a:solidFill>
                  <a:schemeClr val="tx1"/>
                </a:solidFill>
              </a:rPr>
              <a:t>real median income (adjusted for </a:t>
            </a:r>
            <a:r>
              <a:rPr lang="en-US" dirty="0" smtClean="0">
                <a:solidFill>
                  <a:schemeClr val="tx1"/>
                </a:solidFill>
              </a:rPr>
              <a:t>inflation) </a:t>
            </a:r>
            <a:r>
              <a:rPr lang="en-US" dirty="0">
                <a:solidFill>
                  <a:schemeClr val="tx1"/>
                </a:solidFill>
              </a:rPr>
              <a:t>improved </a:t>
            </a:r>
            <a:r>
              <a:rPr lang="en-US" dirty="0" smtClean="0">
                <a:solidFill>
                  <a:schemeClr val="tx1"/>
                </a:solidFill>
              </a:rPr>
              <a:t>or worsened over </a:t>
            </a:r>
            <a:r>
              <a:rPr lang="en-US" dirty="0">
                <a:solidFill>
                  <a:schemeClr val="tx1"/>
                </a:solidFill>
              </a:rPr>
              <a:t>the </a:t>
            </a:r>
            <a:r>
              <a:rPr lang="en-US" dirty="0" smtClean="0">
                <a:solidFill>
                  <a:schemeClr val="tx1"/>
                </a:solidFill>
              </a:rPr>
              <a:t>2003 </a:t>
            </a:r>
            <a:r>
              <a:rPr lang="en-US" dirty="0">
                <a:solidFill>
                  <a:schemeClr val="tx1"/>
                </a:solidFill>
              </a:rPr>
              <a:t>to 2013 time period? </a:t>
            </a:r>
            <a:r>
              <a:rPr lang="en-US" dirty="0" smtClean="0">
                <a:solidFill>
                  <a:schemeClr val="tx1"/>
                </a:solidFill>
              </a:rPr>
              <a:t>What may be reasons for these changes?  </a:t>
            </a:r>
            <a:endParaRPr lang="en-US" dirty="0">
              <a:solidFill>
                <a:schemeClr val="tx1"/>
              </a:solidFill>
            </a:endParaRPr>
          </a:p>
          <a:p>
            <a:pPr algn="ctr"/>
            <a:r>
              <a:rPr lang="en-US" dirty="0">
                <a:solidFill>
                  <a:schemeClr val="tx1"/>
                </a:solidFill>
              </a:rPr>
              <a:t>	</a:t>
            </a:r>
          </a:p>
          <a:p>
            <a:pPr lvl="1" algn="ctr" defTabSz="914418">
              <a:spcBef>
                <a:spcPts val="600"/>
              </a:spcBef>
              <a:buNone/>
              <a:defRPr/>
            </a:pPr>
            <a:endParaRPr lang="en-US" sz="1600" dirty="0">
              <a:solidFill>
                <a:srgbClr val="208B9C"/>
              </a:solidFill>
              <a:latin typeface="Franklin Gothic Book"/>
            </a:endParaRPr>
          </a:p>
        </p:txBody>
      </p:sp>
      <p:sp>
        <p:nvSpPr>
          <p:cNvPr id="24" name="Text Placeholder 5"/>
          <p:cNvSpPr txBox="1">
            <a:spLocks/>
          </p:cNvSpPr>
          <p:nvPr/>
        </p:nvSpPr>
        <p:spPr>
          <a:xfrm>
            <a:off x="1613128" y="6489058"/>
            <a:ext cx="7471317" cy="147733"/>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buNone/>
              <a:defRPr/>
            </a:pPr>
            <a:r>
              <a:rPr lang="en-US" dirty="0" smtClean="0">
                <a:solidFill>
                  <a:schemeClr val="tx1"/>
                </a:solidFill>
                <a:latin typeface="Franklin Gothic Book"/>
              </a:rPr>
              <a:t>* Note: Regional Median Household income is the population-weighted average of median household income values across the SET FOREVER counties.  </a:t>
            </a:r>
            <a:endParaRPr lang="en-US" dirty="0">
              <a:solidFill>
                <a:schemeClr val="tx1"/>
              </a:solidFill>
              <a:latin typeface="Franklin Gothic Book"/>
            </a:endParaRPr>
          </a:p>
        </p:txBody>
      </p:sp>
    </p:spTree>
    <p:extLst>
      <p:ext uri="{BB962C8B-B14F-4D97-AF65-F5344CB8AC3E}">
        <p14:creationId xmlns:p14="http://schemas.microsoft.com/office/powerpoint/2010/main" val="1201263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noFill/>
        </p:spPr>
        <p:txBody>
          <a:bodyPr/>
          <a:lstStyle/>
          <a:p>
            <a:pPr>
              <a:spcBef>
                <a:spcPts val="0"/>
              </a:spcBef>
              <a:spcAft>
                <a:spcPts val="0"/>
              </a:spcAft>
            </a:pPr>
            <a:r>
              <a:rPr lang="en-US" sz="6600" dirty="0" smtClean="0">
                <a:solidFill>
                  <a:schemeClr val="tx1">
                    <a:lumMod val="75000"/>
                    <a:lumOff val="25000"/>
                  </a:schemeClr>
                </a:solidFill>
                <a:latin typeface="Franklin Gothic Book" panose="020B0503020102020204" pitchFamily="34" charset="0"/>
              </a:rPr>
              <a:t>03 </a:t>
            </a:r>
          </a:p>
          <a:p>
            <a:pPr>
              <a:spcBef>
                <a:spcPts val="0"/>
              </a:spcBef>
              <a:spcAft>
                <a:spcPts val="0"/>
              </a:spcAft>
            </a:pPr>
            <a:r>
              <a:rPr lang="en-US" sz="6600" dirty="0">
                <a:solidFill>
                  <a:schemeClr val="tx1">
                    <a:lumMod val="75000"/>
                    <a:lumOff val="25000"/>
                  </a:schemeClr>
                </a:solidFill>
                <a:latin typeface="Franklin Gothic Book" panose="020B0503020102020204" pitchFamily="34" charset="0"/>
              </a:rPr>
              <a:t>h</a:t>
            </a:r>
            <a:r>
              <a:rPr lang="en-US" sz="6600" dirty="0" smtClean="0">
                <a:solidFill>
                  <a:schemeClr val="tx1">
                    <a:lumMod val="75000"/>
                    <a:lumOff val="25000"/>
                  </a:schemeClr>
                </a:solidFill>
                <a:latin typeface="Franklin Gothic Book" panose="020B0503020102020204" pitchFamily="34" charset="0"/>
              </a:rPr>
              <a:t>uman capital</a:t>
            </a:r>
            <a:endParaRPr lang="en-US" sz="6600" dirty="0">
              <a:solidFill>
                <a:schemeClr val="tx1">
                  <a:lumMod val="75000"/>
                  <a:lumOff val="25000"/>
                </a:schemeClr>
              </a:solidFill>
              <a:latin typeface="Franklin Gothic Book" panose="020B0503020102020204" pitchFamily="34" charset="0"/>
            </a:endParaRPr>
          </a:p>
        </p:txBody>
      </p:sp>
      <p:cxnSp>
        <p:nvCxnSpPr>
          <p:cNvPr id="5" name="Straight Connector 4"/>
          <p:cNvCxnSpPr/>
          <p:nvPr/>
        </p:nvCxnSpPr>
        <p:spPr>
          <a:xfrm>
            <a:off x="5715000" y="2571749"/>
            <a:ext cx="1" cy="265176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0"/>
          </p:nvPr>
        </p:nvSpPr>
        <p:spPr>
          <a:xfrm>
            <a:off x="6167762" y="3291287"/>
            <a:ext cx="2301535" cy="2746756"/>
          </a:xfrm>
        </p:spPr>
        <p:txBody>
          <a:bodyPr/>
          <a:lstStyle/>
          <a:p>
            <a:pPr>
              <a:lnSpc>
                <a:spcPct val="100000"/>
              </a:lnSpc>
              <a:buNone/>
            </a:pPr>
            <a:r>
              <a:rPr lang="en-US" sz="1600" dirty="0" smtClean="0">
                <a:solidFill>
                  <a:srgbClr val="208B9C"/>
                </a:solidFill>
              </a:rPr>
              <a:t>Educational attainment</a:t>
            </a:r>
          </a:p>
          <a:p>
            <a:pPr>
              <a:lnSpc>
                <a:spcPct val="100000"/>
              </a:lnSpc>
              <a:buNone/>
            </a:pPr>
            <a:endParaRPr lang="en-US" sz="1600" dirty="0" smtClean="0">
              <a:solidFill>
                <a:srgbClr val="208B9C"/>
              </a:solidFill>
            </a:endParaRPr>
          </a:p>
          <a:p>
            <a:pPr>
              <a:lnSpc>
                <a:spcPct val="100000"/>
              </a:lnSpc>
              <a:buNone/>
            </a:pPr>
            <a:r>
              <a:rPr lang="en-US" sz="1600" dirty="0" smtClean="0">
                <a:solidFill>
                  <a:srgbClr val="208B9C"/>
                </a:solidFill>
              </a:rPr>
              <a:t>Patents</a:t>
            </a:r>
          </a:p>
          <a:p>
            <a:pPr>
              <a:lnSpc>
                <a:spcPct val="100000"/>
              </a:lnSpc>
              <a:buNone/>
            </a:pPr>
            <a:endParaRPr lang="en-US" sz="1600" dirty="0" smtClean="0">
              <a:solidFill>
                <a:srgbClr val="208B9C"/>
              </a:solidFill>
            </a:endParaRPr>
          </a:p>
          <a:p>
            <a:pPr>
              <a:lnSpc>
                <a:spcPct val="100000"/>
              </a:lnSpc>
              <a:buNone/>
            </a:pPr>
            <a:endParaRPr lang="en-US" sz="1600" dirty="0" smtClean="0">
              <a:solidFill>
                <a:srgbClr val="208B9C"/>
              </a:solidFill>
            </a:endParaRPr>
          </a:p>
          <a:p>
            <a:pPr>
              <a:buNone/>
            </a:pPr>
            <a:endParaRPr lang="en-US" sz="1600" dirty="0" smtClean="0">
              <a:solidFill>
                <a:srgbClr val="208B9C"/>
              </a:solidFill>
            </a:endParaRPr>
          </a:p>
        </p:txBody>
      </p:sp>
      <p:cxnSp>
        <p:nvCxnSpPr>
          <p:cNvPr id="10" name="Straight Connector 9"/>
          <p:cNvCxnSpPr/>
          <p:nvPr/>
        </p:nvCxnSpPr>
        <p:spPr>
          <a:xfrm>
            <a:off x="6167762" y="3675843"/>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545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685800" y="1951963"/>
            <a:ext cx="4887686" cy="4147386"/>
          </a:xfrm>
          <a:prstGeom prst="rect">
            <a:avLst/>
          </a:prstGeom>
          <a:pattFill prst="dkUpDiag">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0" name="Text Placeholder 29"/>
          <p:cNvSpPr>
            <a:spLocks noGrp="1"/>
          </p:cNvSpPr>
          <p:nvPr>
            <p:ph type="body" idx="28"/>
          </p:nvPr>
        </p:nvSpPr>
        <p:spPr/>
        <p:txBody>
          <a:bodyPr lIns="0" tIns="0" rIns="0" bIns="0"/>
          <a:lstStyle/>
          <a:p>
            <a:r>
              <a:rPr lang="en-US" dirty="0" smtClean="0">
                <a:solidFill>
                  <a:srgbClr val="208B9C"/>
                </a:solidFill>
              </a:rPr>
              <a:t>Human capital</a:t>
            </a:r>
          </a:p>
        </p:txBody>
      </p:sp>
      <p:sp>
        <p:nvSpPr>
          <p:cNvPr id="1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Rectangle 17"/>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18"/>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Rectangle 19"/>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Rectangle 20"/>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Rectangle 21"/>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TextBox 22"/>
          <p:cNvSpPr txBox="1"/>
          <p:nvPr/>
        </p:nvSpPr>
        <p:spPr>
          <a:xfrm>
            <a:off x="3303152" y="6289002"/>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03</a:t>
            </a:r>
            <a:endParaRPr lang="en-US" sz="1300" dirty="0">
              <a:solidFill>
                <a:srgbClr val="208B9C"/>
              </a:solidFill>
              <a:latin typeface="Franklin Gothic Demi Cond" panose="020B0706030402020204" pitchFamily="34" charset="0"/>
            </a:endParaRPr>
          </a:p>
        </p:txBody>
      </p:sp>
      <p:grpSp>
        <p:nvGrpSpPr>
          <p:cNvPr id="25" name="Group 24"/>
          <p:cNvGrpSpPr/>
          <p:nvPr/>
        </p:nvGrpSpPr>
        <p:grpSpPr>
          <a:xfrm>
            <a:off x="3303156" y="6162566"/>
            <a:ext cx="1229008" cy="119062"/>
            <a:chOff x="685800" y="6165890"/>
            <a:chExt cx="1229008" cy="119062"/>
          </a:xfrm>
          <a:solidFill>
            <a:srgbClr val="208B9C"/>
          </a:solidFill>
        </p:grpSpPr>
        <p:sp>
          <p:nvSpPr>
            <p:cNvPr id="26"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solidFill>
                  <a:srgbClr val="A3792C"/>
                </a:solidFill>
              </a:endParaRPr>
            </a:p>
          </p:txBody>
        </p:sp>
        <p:sp>
          <p:nvSpPr>
            <p:cNvPr id="27"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solidFill>
                  <a:srgbClr val="A3792C"/>
                </a:solidFill>
              </a:endParaRPr>
            </a:p>
          </p:txBody>
        </p:sp>
      </p:grpSp>
      <p:sp>
        <p:nvSpPr>
          <p:cNvPr id="28" name="Title 1"/>
          <p:cNvSpPr>
            <a:spLocks noGrp="1"/>
          </p:cNvSpPr>
          <p:nvPr>
            <p:ph type="title"/>
          </p:nvPr>
        </p:nvSpPr>
        <p:spPr>
          <a:xfrm>
            <a:off x="669324" y="838200"/>
            <a:ext cx="8229111" cy="838200"/>
          </a:xfrm>
        </p:spPr>
        <p:txBody>
          <a:bodyPr lIns="0" tIns="0" rIns="0" bIns="0">
            <a:normAutofit/>
          </a:bodyPr>
          <a:lstStyle/>
          <a:p>
            <a:pPr algn="l"/>
            <a:r>
              <a:rPr lang="en-US" sz="3650" dirty="0" smtClean="0">
                <a:solidFill>
                  <a:schemeClr val="tx1">
                    <a:lumMod val="75000"/>
                    <a:lumOff val="25000"/>
                  </a:schemeClr>
                </a:solidFill>
                <a:latin typeface="Franklin Gothic Book" panose="020B0503020102020204" pitchFamily="34" charset="0"/>
              </a:rPr>
              <a:t>Educational attainment, 2013</a:t>
            </a:r>
            <a:endParaRPr lang="en-US" sz="3650" dirty="0">
              <a:solidFill>
                <a:schemeClr val="tx1">
                  <a:lumMod val="75000"/>
                  <a:lumOff val="25000"/>
                </a:schemeClr>
              </a:solidFill>
              <a:latin typeface="Franklin Gothic Book" panose="020B0503020102020204" pitchFamily="34" charset="0"/>
            </a:endParaRPr>
          </a:p>
        </p:txBody>
      </p:sp>
      <p:sp>
        <p:nvSpPr>
          <p:cNvPr id="7" name="TextBox 6"/>
          <p:cNvSpPr txBox="1"/>
          <p:nvPr/>
        </p:nvSpPr>
        <p:spPr>
          <a:xfrm>
            <a:off x="1163695" y="2056134"/>
            <a:ext cx="1731430" cy="492443"/>
          </a:xfrm>
          <a:prstGeom prst="rect">
            <a:avLst/>
          </a:prstGeom>
          <a:noFill/>
        </p:spPr>
        <p:txBody>
          <a:bodyPr wrap="square" lIns="0" tIns="0" rIns="0" bIns="0" rtlCol="0">
            <a:spAutoFit/>
          </a:bodyPr>
          <a:lstStyle/>
          <a:p>
            <a:r>
              <a:rPr lang="en-US" sz="1600" dirty="0" smtClean="0">
                <a:solidFill>
                  <a:schemeClr val="tx1">
                    <a:lumMod val="75000"/>
                    <a:lumOff val="25000"/>
                  </a:schemeClr>
                </a:solidFill>
                <a:latin typeface="Franklin Gothic Demi Cond" panose="020B0706030402020204" pitchFamily="34" charset="0"/>
              </a:rPr>
              <a:t>SET FOREVER</a:t>
            </a:r>
          </a:p>
          <a:p>
            <a:r>
              <a:rPr lang="en-US" sz="1600" dirty="0" smtClean="0">
                <a:solidFill>
                  <a:schemeClr val="tx1">
                    <a:lumMod val="75000"/>
                    <a:lumOff val="25000"/>
                  </a:schemeClr>
                </a:solidFill>
                <a:latin typeface="Franklin Gothic Demi Cond" panose="020B0706030402020204" pitchFamily="34" charset="0"/>
              </a:rPr>
              <a:t>Region </a:t>
            </a:r>
            <a:endParaRPr lang="en-US" sz="1600" dirty="0">
              <a:solidFill>
                <a:schemeClr val="tx1">
                  <a:lumMod val="75000"/>
                  <a:lumOff val="25000"/>
                </a:schemeClr>
              </a:solidFill>
              <a:latin typeface="Franklin Gothic Demi Cond" panose="020B0706030402020204" pitchFamily="34" charset="0"/>
            </a:endParaRPr>
          </a:p>
        </p:txBody>
      </p:sp>
      <p:sp>
        <p:nvSpPr>
          <p:cNvPr id="52" name="TextBox 51"/>
          <p:cNvSpPr txBox="1"/>
          <p:nvPr/>
        </p:nvSpPr>
        <p:spPr>
          <a:xfrm>
            <a:off x="3498595" y="2053193"/>
            <a:ext cx="1991405" cy="246221"/>
          </a:xfrm>
          <a:prstGeom prst="rect">
            <a:avLst/>
          </a:prstGeom>
          <a:noFill/>
        </p:spPr>
        <p:txBody>
          <a:bodyPr wrap="square" lIns="0" tIns="0" rIns="0" bIns="0" rtlCol="0">
            <a:spAutoFit/>
          </a:bodyPr>
          <a:lstStyle/>
          <a:p>
            <a:r>
              <a:rPr lang="en-US" sz="1600" dirty="0" smtClean="0">
                <a:solidFill>
                  <a:schemeClr val="tx1">
                    <a:lumMod val="75000"/>
                    <a:lumOff val="25000"/>
                  </a:schemeClr>
                </a:solidFill>
                <a:latin typeface="Franklin Gothic Demi Cond" panose="020B0706030402020204" pitchFamily="34" charset="0"/>
              </a:rPr>
              <a:t>Rest of Louisiana </a:t>
            </a:r>
            <a:endParaRPr lang="en-US" sz="1600" dirty="0">
              <a:solidFill>
                <a:schemeClr val="tx1">
                  <a:lumMod val="75000"/>
                  <a:lumOff val="25000"/>
                </a:schemeClr>
              </a:solidFill>
              <a:latin typeface="Franklin Gothic Demi Cond" panose="020B0706030402020204" pitchFamily="34" charset="0"/>
            </a:endParaRPr>
          </a:p>
        </p:txBody>
      </p:sp>
      <p:grpSp>
        <p:nvGrpSpPr>
          <p:cNvPr id="8" name="Group 7"/>
          <p:cNvGrpSpPr/>
          <p:nvPr/>
        </p:nvGrpSpPr>
        <p:grpSpPr>
          <a:xfrm>
            <a:off x="3423554" y="4652705"/>
            <a:ext cx="1727521" cy="900498"/>
            <a:chOff x="867875" y="3082203"/>
            <a:chExt cx="1727521" cy="900498"/>
          </a:xfrm>
        </p:grpSpPr>
        <p:grpSp>
          <p:nvGrpSpPr>
            <p:cNvPr id="40" name="Group 39"/>
            <p:cNvGrpSpPr/>
            <p:nvPr/>
          </p:nvGrpSpPr>
          <p:grpSpPr>
            <a:xfrm>
              <a:off x="868807" y="3082203"/>
              <a:ext cx="1726589" cy="262609"/>
              <a:chOff x="669323" y="2434856"/>
              <a:chExt cx="1726589" cy="274320"/>
            </a:xfrm>
          </p:grpSpPr>
          <p:sp>
            <p:nvSpPr>
              <p:cNvPr id="41" name="TextBox 40"/>
              <p:cNvSpPr txBox="1"/>
              <p:nvPr/>
            </p:nvSpPr>
            <p:spPr>
              <a:xfrm>
                <a:off x="1082358" y="2479683"/>
                <a:ext cx="1313554" cy="192901"/>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Associate’s degree</a:t>
                </a:r>
                <a:endParaRPr lang="en-US" sz="1200" dirty="0">
                  <a:solidFill>
                    <a:schemeClr val="tx1">
                      <a:lumMod val="75000"/>
                      <a:lumOff val="25000"/>
                    </a:schemeClr>
                  </a:solidFill>
                  <a:latin typeface="Franklin Gothic Book" panose="020B0503020102020204" pitchFamily="34" charset="0"/>
                </a:endParaRPr>
              </a:p>
            </p:txBody>
          </p:sp>
          <p:sp>
            <p:nvSpPr>
              <p:cNvPr id="42" name="Rectangle 41"/>
              <p:cNvSpPr/>
              <p:nvPr/>
            </p:nvSpPr>
            <p:spPr>
              <a:xfrm>
                <a:off x="669323" y="2434856"/>
                <a:ext cx="274320" cy="274320"/>
              </a:xfrm>
              <a:prstGeom prst="rect">
                <a:avLst/>
              </a:prstGeom>
              <a:solidFill>
                <a:srgbClr val="FCB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867875" y="3402552"/>
              <a:ext cx="1588806" cy="262609"/>
              <a:chOff x="669323" y="2434856"/>
              <a:chExt cx="1588806" cy="274320"/>
            </a:xfrm>
          </p:grpSpPr>
          <p:sp>
            <p:nvSpPr>
              <p:cNvPr id="47" name="TextBox 46"/>
              <p:cNvSpPr txBox="1"/>
              <p:nvPr/>
            </p:nvSpPr>
            <p:spPr>
              <a:xfrm>
                <a:off x="1082358" y="2479683"/>
                <a:ext cx="1175771" cy="192901"/>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Bachelor’s degree</a:t>
                </a:r>
                <a:endParaRPr lang="en-US" sz="1200" dirty="0">
                  <a:solidFill>
                    <a:schemeClr val="tx1">
                      <a:lumMod val="75000"/>
                      <a:lumOff val="25000"/>
                    </a:schemeClr>
                  </a:solidFill>
                  <a:latin typeface="Franklin Gothic Book" panose="020B0503020102020204" pitchFamily="34" charset="0"/>
                </a:endParaRPr>
              </a:p>
            </p:txBody>
          </p:sp>
          <p:sp>
            <p:nvSpPr>
              <p:cNvPr id="48" name="Rectangle 47"/>
              <p:cNvSpPr/>
              <p:nvPr/>
            </p:nvSpPr>
            <p:spPr>
              <a:xfrm>
                <a:off x="669323" y="2434856"/>
                <a:ext cx="274320" cy="274320"/>
              </a:xfrm>
              <a:prstGeom prst="rect">
                <a:avLst/>
              </a:prstGeom>
              <a:solidFill>
                <a:srgbClr val="E27A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p:cNvGrpSpPr/>
            <p:nvPr/>
          </p:nvGrpSpPr>
          <p:grpSpPr>
            <a:xfrm>
              <a:off x="867875" y="3720092"/>
              <a:ext cx="1588806" cy="262609"/>
              <a:chOff x="669323" y="2434856"/>
              <a:chExt cx="1588806" cy="274320"/>
            </a:xfrm>
          </p:grpSpPr>
          <p:sp>
            <p:nvSpPr>
              <p:cNvPr id="50" name="TextBox 49"/>
              <p:cNvSpPr txBox="1"/>
              <p:nvPr/>
            </p:nvSpPr>
            <p:spPr>
              <a:xfrm>
                <a:off x="1082358" y="2479683"/>
                <a:ext cx="1175771" cy="192901"/>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Graduate degree</a:t>
                </a:r>
                <a:endParaRPr lang="en-US" sz="1200" dirty="0">
                  <a:solidFill>
                    <a:schemeClr val="tx1">
                      <a:lumMod val="75000"/>
                      <a:lumOff val="25000"/>
                    </a:schemeClr>
                  </a:solidFill>
                  <a:latin typeface="Franklin Gothic Book" panose="020B0503020102020204" pitchFamily="34" charset="0"/>
                </a:endParaRPr>
              </a:p>
            </p:txBody>
          </p:sp>
          <p:sp>
            <p:nvSpPr>
              <p:cNvPr id="51" name="Rectangle 50"/>
              <p:cNvSpPr/>
              <p:nvPr/>
            </p:nvSpPr>
            <p:spPr>
              <a:xfrm>
                <a:off x="669323" y="2434856"/>
                <a:ext cx="274320" cy="274320"/>
              </a:xfrm>
              <a:prstGeom prst="rect">
                <a:avLst/>
              </a:prstGeom>
              <a:solidFill>
                <a:srgbClr val="DF49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9" name="Group 8"/>
          <p:cNvGrpSpPr/>
          <p:nvPr/>
        </p:nvGrpSpPr>
        <p:grpSpPr>
          <a:xfrm>
            <a:off x="1066800" y="4648200"/>
            <a:ext cx="2096524" cy="1220852"/>
            <a:chOff x="873822" y="1800457"/>
            <a:chExt cx="1760078" cy="1220852"/>
          </a:xfrm>
        </p:grpSpPr>
        <p:grpSp>
          <p:nvGrpSpPr>
            <p:cNvPr id="5" name="Group 4"/>
            <p:cNvGrpSpPr/>
            <p:nvPr/>
          </p:nvGrpSpPr>
          <p:grpSpPr>
            <a:xfrm>
              <a:off x="876518" y="1800457"/>
              <a:ext cx="1727164" cy="262609"/>
              <a:chOff x="669323" y="2434856"/>
              <a:chExt cx="1727164" cy="274320"/>
            </a:xfrm>
          </p:grpSpPr>
          <p:sp>
            <p:nvSpPr>
              <p:cNvPr id="3" name="TextBox 2"/>
              <p:cNvSpPr txBox="1"/>
              <p:nvPr/>
            </p:nvSpPr>
            <p:spPr>
              <a:xfrm>
                <a:off x="1082358" y="2479683"/>
                <a:ext cx="1314129" cy="192901"/>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No high school</a:t>
                </a:r>
                <a:endParaRPr lang="en-US" sz="1200" dirty="0">
                  <a:solidFill>
                    <a:schemeClr val="tx1">
                      <a:lumMod val="75000"/>
                      <a:lumOff val="25000"/>
                    </a:schemeClr>
                  </a:solidFill>
                  <a:latin typeface="Franklin Gothic Book" panose="020B0503020102020204" pitchFamily="34" charset="0"/>
                </a:endParaRPr>
              </a:p>
            </p:txBody>
          </p:sp>
          <p:sp>
            <p:nvSpPr>
              <p:cNvPr id="4" name="Rectangle 3"/>
              <p:cNvSpPr/>
              <p:nvPr/>
            </p:nvSpPr>
            <p:spPr>
              <a:xfrm>
                <a:off x="669323" y="2434856"/>
                <a:ext cx="274320" cy="274320"/>
              </a:xfrm>
              <a:prstGeom prst="rect">
                <a:avLst/>
              </a:prstGeom>
              <a:solidFill>
                <a:srgbClr val="1A4F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876161" y="2121179"/>
              <a:ext cx="1588806" cy="262609"/>
              <a:chOff x="669323" y="2434856"/>
              <a:chExt cx="1588806" cy="274320"/>
            </a:xfrm>
          </p:grpSpPr>
          <p:sp>
            <p:nvSpPr>
              <p:cNvPr id="35" name="TextBox 34"/>
              <p:cNvSpPr txBox="1"/>
              <p:nvPr/>
            </p:nvSpPr>
            <p:spPr>
              <a:xfrm>
                <a:off x="1082358" y="2479683"/>
                <a:ext cx="1175771" cy="192901"/>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Some high school</a:t>
                </a:r>
                <a:endParaRPr lang="en-US" sz="1200" dirty="0">
                  <a:solidFill>
                    <a:schemeClr val="tx1">
                      <a:lumMod val="75000"/>
                      <a:lumOff val="25000"/>
                    </a:schemeClr>
                  </a:solidFill>
                  <a:latin typeface="Franklin Gothic Book" panose="020B0503020102020204" pitchFamily="34" charset="0"/>
                </a:endParaRPr>
              </a:p>
            </p:txBody>
          </p:sp>
          <p:sp>
            <p:nvSpPr>
              <p:cNvPr id="36" name="Rectangle 35"/>
              <p:cNvSpPr/>
              <p:nvPr/>
            </p:nvSpPr>
            <p:spPr>
              <a:xfrm>
                <a:off x="669323" y="2434856"/>
                <a:ext cx="274320" cy="274320"/>
              </a:xfrm>
              <a:prstGeom prst="rect">
                <a:avLst/>
              </a:prstGeom>
              <a:solidFill>
                <a:srgbClr val="0685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p:cNvGrpSpPr/>
            <p:nvPr/>
          </p:nvGrpSpPr>
          <p:grpSpPr>
            <a:xfrm>
              <a:off x="875856" y="2442851"/>
              <a:ext cx="1758044" cy="262609"/>
              <a:chOff x="669323" y="2434856"/>
              <a:chExt cx="1758044" cy="274320"/>
            </a:xfrm>
          </p:grpSpPr>
          <p:sp>
            <p:nvSpPr>
              <p:cNvPr id="38" name="TextBox 37"/>
              <p:cNvSpPr txBox="1"/>
              <p:nvPr/>
            </p:nvSpPr>
            <p:spPr>
              <a:xfrm>
                <a:off x="1082358" y="2479683"/>
                <a:ext cx="1345009" cy="192901"/>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High school diploma</a:t>
                </a:r>
                <a:endParaRPr lang="en-US" sz="1200" dirty="0">
                  <a:solidFill>
                    <a:schemeClr val="tx1">
                      <a:lumMod val="75000"/>
                      <a:lumOff val="25000"/>
                    </a:schemeClr>
                  </a:solidFill>
                  <a:latin typeface="Franklin Gothic Book" panose="020B0503020102020204" pitchFamily="34" charset="0"/>
                </a:endParaRPr>
              </a:p>
            </p:txBody>
          </p:sp>
          <p:sp>
            <p:nvSpPr>
              <p:cNvPr id="39" name="Rectangle 38"/>
              <p:cNvSpPr/>
              <p:nvPr/>
            </p:nvSpPr>
            <p:spPr>
              <a:xfrm>
                <a:off x="669323" y="2434856"/>
                <a:ext cx="274320" cy="274320"/>
              </a:xfrm>
              <a:prstGeom prst="rect">
                <a:avLst/>
              </a:prstGeom>
              <a:solidFill>
                <a:srgbClr val="6FB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873822" y="2758700"/>
              <a:ext cx="1588806" cy="262609"/>
              <a:chOff x="669323" y="2434856"/>
              <a:chExt cx="1588806" cy="274320"/>
            </a:xfrm>
          </p:grpSpPr>
          <p:sp>
            <p:nvSpPr>
              <p:cNvPr id="44" name="TextBox 43"/>
              <p:cNvSpPr txBox="1"/>
              <p:nvPr/>
            </p:nvSpPr>
            <p:spPr>
              <a:xfrm>
                <a:off x="1082358" y="2479683"/>
                <a:ext cx="1175771" cy="192901"/>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Some college</a:t>
                </a:r>
                <a:endParaRPr lang="en-US" sz="1200" dirty="0">
                  <a:solidFill>
                    <a:schemeClr val="tx1">
                      <a:lumMod val="75000"/>
                      <a:lumOff val="25000"/>
                    </a:schemeClr>
                  </a:solidFill>
                  <a:latin typeface="Franklin Gothic Book" panose="020B0503020102020204" pitchFamily="34" charset="0"/>
                </a:endParaRPr>
              </a:p>
            </p:txBody>
          </p:sp>
          <p:sp>
            <p:nvSpPr>
              <p:cNvPr id="45" name="Rectangle 44"/>
              <p:cNvSpPr/>
              <p:nvPr/>
            </p:nvSpPr>
            <p:spPr>
              <a:xfrm>
                <a:off x="669323" y="2434856"/>
                <a:ext cx="274320" cy="274320"/>
              </a:xfrm>
              <a:prstGeom prst="rect">
                <a:avLst/>
              </a:prstGeom>
              <a:solidFill>
                <a:srgbClr val="EFC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58" name="Text Placeholder 5"/>
          <p:cNvSpPr txBox="1">
            <a:spLocks/>
          </p:cNvSpPr>
          <p:nvPr/>
        </p:nvSpPr>
        <p:spPr>
          <a:xfrm>
            <a:off x="3669676" y="6397230"/>
            <a:ext cx="4788524" cy="147733"/>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defRPr/>
            </a:pPr>
            <a:r>
              <a:rPr kumimoji="0" lang="en-US" sz="800" b="0" i="0" u="none" strike="noStrike" kern="1200" cap="none" spc="0" normalizeH="0" baseline="0" noProof="0" dirty="0" smtClean="0">
                <a:ln>
                  <a:noFill/>
                </a:ln>
                <a:solidFill>
                  <a:schemeClr val="tx1"/>
                </a:solidFill>
                <a:effectLst/>
                <a:uLnTx/>
                <a:uFillTx/>
                <a:latin typeface="Franklin Gothic Book"/>
              </a:rPr>
              <a:t>Source: </a:t>
            </a:r>
            <a:r>
              <a:rPr lang="en-US" dirty="0">
                <a:solidFill>
                  <a:schemeClr val="tx1"/>
                </a:solidFill>
                <a:latin typeface="Franklin Gothic Book"/>
              </a:rPr>
              <a:t>2009-2013 American Community Survey 5-Year Estimates</a:t>
            </a:r>
            <a:endParaRPr kumimoji="0" lang="en-US" sz="800" b="0" i="0" u="none" strike="noStrike" kern="1200" cap="none" spc="0" normalizeH="0" baseline="0" noProof="0" dirty="0">
              <a:ln>
                <a:noFill/>
              </a:ln>
              <a:solidFill>
                <a:schemeClr val="tx1"/>
              </a:solidFill>
              <a:effectLst/>
              <a:uLnTx/>
              <a:uFillTx/>
              <a:latin typeface="Franklin Gothic Book"/>
            </a:endParaRPr>
          </a:p>
        </p:txBody>
      </p:sp>
      <p:graphicFrame>
        <p:nvGraphicFramePr>
          <p:cNvPr id="56" name="Chart 55"/>
          <p:cNvGraphicFramePr>
            <a:graphicFrameLocks/>
          </p:cNvGraphicFramePr>
          <p:nvPr>
            <p:extLst/>
          </p:nvPr>
        </p:nvGraphicFramePr>
        <p:xfrm>
          <a:off x="-433402" y="2363614"/>
          <a:ext cx="4404843" cy="250667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621411" y="1965324"/>
            <a:ext cx="3215561" cy="3785652"/>
          </a:xfrm>
          <a:prstGeom prst="rect">
            <a:avLst/>
          </a:prstGeom>
        </p:spPr>
        <p:txBody>
          <a:bodyPr wrap="square">
            <a:spAutoFit/>
          </a:bodyPr>
          <a:lstStyle/>
          <a:p>
            <a:r>
              <a:rPr lang="en-US" sz="1600" b="1" dirty="0" smtClean="0">
                <a:solidFill>
                  <a:srgbClr val="208B9C"/>
                </a:solidFill>
                <a:latin typeface="Franklin Gothic Book" panose="020B0503020102020204" pitchFamily="34" charset="0"/>
              </a:rPr>
              <a:t>Questions:</a:t>
            </a:r>
          </a:p>
          <a:p>
            <a:endParaRPr lang="en-US" dirty="0">
              <a:solidFill>
                <a:srgbClr val="208B9C"/>
              </a:solidFill>
              <a:latin typeface="Franklin Gothic Book" panose="020B0503020102020204" pitchFamily="34" charset="0"/>
            </a:endParaRPr>
          </a:p>
          <a:p>
            <a:pPr marL="285750" indent="-285750">
              <a:buFont typeface="Arial" panose="020B0604020202020204" pitchFamily="34" charset="0"/>
              <a:buChar char="•"/>
            </a:pPr>
            <a:r>
              <a:rPr lang="en-US" sz="1300" dirty="0" smtClean="0">
                <a:latin typeface="Verdana" panose="020B0604030504040204" pitchFamily="34" charset="0"/>
              </a:rPr>
              <a:t>What </a:t>
            </a:r>
            <a:r>
              <a:rPr lang="en-US" sz="1300" dirty="0">
                <a:latin typeface="Verdana" panose="020B0604030504040204" pitchFamily="34" charset="0"/>
              </a:rPr>
              <a:t>proportion of the adult population in </a:t>
            </a:r>
            <a:r>
              <a:rPr lang="en-US" sz="1300" dirty="0" smtClean="0">
                <a:latin typeface="Verdana" panose="020B0604030504040204" pitchFamily="34" charset="0"/>
              </a:rPr>
              <a:t>the region has only a high school education? </a:t>
            </a:r>
            <a:endParaRPr lang="en-US" sz="1300" dirty="0">
              <a:latin typeface="Verdana" panose="020B0604030504040204" pitchFamily="34" charset="0"/>
            </a:endParaRPr>
          </a:p>
          <a:p>
            <a:pPr marL="285750" indent="-285750">
              <a:buFont typeface="Arial" panose="020B0604020202020204" pitchFamily="34" charset="0"/>
              <a:buChar char="•"/>
            </a:pPr>
            <a:endParaRPr lang="en-US" sz="1300" dirty="0" smtClean="0">
              <a:latin typeface="Verdana" panose="020B0604030504040204" pitchFamily="34" charset="0"/>
            </a:endParaRPr>
          </a:p>
          <a:p>
            <a:pPr marL="285750" indent="-285750">
              <a:buFont typeface="Arial" panose="020B0604020202020204" pitchFamily="34" charset="0"/>
              <a:buChar char="•"/>
            </a:pPr>
            <a:r>
              <a:rPr lang="en-US" sz="1300" dirty="0" smtClean="0">
                <a:latin typeface="Verdana" panose="020B0604030504040204" pitchFamily="34" charset="0"/>
              </a:rPr>
              <a:t>How </a:t>
            </a:r>
            <a:r>
              <a:rPr lang="en-US" sz="1300" dirty="0">
                <a:latin typeface="Verdana" panose="020B0604030504040204" pitchFamily="34" charset="0"/>
              </a:rPr>
              <a:t>many are college graduates (bachelors degree or </a:t>
            </a:r>
            <a:r>
              <a:rPr lang="en-US" sz="1300" dirty="0" smtClean="0">
                <a:latin typeface="Verdana" panose="020B0604030504040204" pitchFamily="34" charset="0"/>
              </a:rPr>
              <a:t>higher)? </a:t>
            </a:r>
            <a:endParaRPr lang="en-US" sz="1300" dirty="0">
              <a:latin typeface="Verdana" panose="020B0604030504040204" pitchFamily="34" charset="0"/>
            </a:endParaRPr>
          </a:p>
          <a:p>
            <a:pPr marL="285750" indent="-285750">
              <a:buFont typeface="Arial" panose="020B0604020202020204" pitchFamily="34" charset="0"/>
              <a:buChar char="•"/>
            </a:pPr>
            <a:endParaRPr lang="en-US" sz="1300" dirty="0" smtClean="0">
              <a:latin typeface="Verdana" panose="020B0604030504040204" pitchFamily="34" charset="0"/>
            </a:endParaRPr>
          </a:p>
          <a:p>
            <a:pPr marL="285750" indent="-285750">
              <a:buFont typeface="Arial" panose="020B0604020202020204" pitchFamily="34" charset="0"/>
              <a:buChar char="•"/>
            </a:pPr>
            <a:r>
              <a:rPr lang="en-US" sz="1300" dirty="0" smtClean="0">
                <a:latin typeface="Verdana" panose="020B0604030504040204" pitchFamily="34" charset="0"/>
              </a:rPr>
              <a:t>How does the </a:t>
            </a:r>
            <a:r>
              <a:rPr lang="en-US" sz="1300" dirty="0">
                <a:latin typeface="Verdana" panose="020B0604030504040204" pitchFamily="34" charset="0"/>
              </a:rPr>
              <a:t>educational profile of </a:t>
            </a:r>
            <a:r>
              <a:rPr lang="en-US" sz="1300" dirty="0" smtClean="0">
                <a:latin typeface="Verdana" panose="020B0604030504040204" pitchFamily="34" charset="0"/>
              </a:rPr>
              <a:t>the region compare to that of the rest of the state?</a:t>
            </a:r>
          </a:p>
          <a:p>
            <a:pPr marL="285750" indent="-285750">
              <a:buFont typeface="Arial" panose="020B0604020202020204" pitchFamily="34" charset="0"/>
              <a:buChar char="•"/>
            </a:pPr>
            <a:endParaRPr lang="en-US" sz="1300" dirty="0" smtClean="0">
              <a:latin typeface="Verdana" panose="020B0604030504040204" pitchFamily="34" charset="0"/>
            </a:endParaRPr>
          </a:p>
          <a:p>
            <a:pPr marL="285750" indent="-285750">
              <a:buFont typeface="Arial" panose="020B0604020202020204" pitchFamily="34" charset="0"/>
              <a:buChar char="•"/>
            </a:pPr>
            <a:r>
              <a:rPr lang="en-US" sz="1300" dirty="0" smtClean="0">
                <a:latin typeface="Verdana" panose="020B0604030504040204" pitchFamily="34" charset="0"/>
              </a:rPr>
              <a:t>What are the implications of the educational profile of the region in terms of the region’s economic opportunities or workforce challenges?</a:t>
            </a:r>
            <a:endParaRPr lang="en-US" sz="1300" dirty="0">
              <a:latin typeface="Verdana" panose="020B0604030504040204" pitchFamily="34" charset="0"/>
            </a:endParaRPr>
          </a:p>
        </p:txBody>
      </p:sp>
      <p:graphicFrame>
        <p:nvGraphicFramePr>
          <p:cNvPr id="59" name="Chart 58"/>
          <p:cNvGraphicFramePr>
            <a:graphicFrameLocks/>
          </p:cNvGraphicFramePr>
          <p:nvPr>
            <p:extLst/>
          </p:nvPr>
        </p:nvGraphicFramePr>
        <p:xfrm>
          <a:off x="591466" y="2074480"/>
          <a:ext cx="2700466" cy="31476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0" name="Chart 59"/>
          <p:cNvGraphicFramePr>
            <a:graphicFrameLocks/>
          </p:cNvGraphicFramePr>
          <p:nvPr>
            <p:extLst/>
          </p:nvPr>
        </p:nvGraphicFramePr>
        <p:xfrm>
          <a:off x="3010024" y="2065040"/>
          <a:ext cx="2487386" cy="30701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02081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685801" y="1433919"/>
            <a:ext cx="5155042" cy="4604506"/>
          </a:xfrm>
          <a:prstGeom prst="rect">
            <a:avLst/>
          </a:prstGeom>
          <a:pattFill prst="dkUpDiag">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1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Rectangle 17"/>
          <p:cNvSpPr>
            <a:spLocks noChangeArrowheads="1"/>
          </p:cNvSpPr>
          <p:nvPr/>
        </p:nvSpPr>
        <p:spPr bwMode="auto">
          <a:xfrm>
            <a:off x="3303156"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18"/>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Rectangle 19"/>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Rectangle 20"/>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Rectangle 21"/>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TextBox 22"/>
          <p:cNvSpPr txBox="1"/>
          <p:nvPr/>
        </p:nvSpPr>
        <p:spPr>
          <a:xfrm>
            <a:off x="3303152" y="6289002"/>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03</a:t>
            </a:r>
            <a:endParaRPr lang="en-US" sz="1300" dirty="0">
              <a:solidFill>
                <a:srgbClr val="208B9C"/>
              </a:solidFill>
              <a:latin typeface="Franklin Gothic Demi Cond" panose="020B0706030402020204" pitchFamily="34" charset="0"/>
            </a:endParaRPr>
          </a:p>
        </p:txBody>
      </p:sp>
      <p:grpSp>
        <p:nvGrpSpPr>
          <p:cNvPr id="25" name="Group 24"/>
          <p:cNvGrpSpPr/>
          <p:nvPr/>
        </p:nvGrpSpPr>
        <p:grpSpPr>
          <a:xfrm>
            <a:off x="3303156" y="6162566"/>
            <a:ext cx="1229008" cy="119062"/>
            <a:chOff x="685800" y="6165890"/>
            <a:chExt cx="1229008" cy="119062"/>
          </a:xfrm>
          <a:solidFill>
            <a:srgbClr val="208B9C"/>
          </a:solidFill>
        </p:grpSpPr>
        <p:sp>
          <p:nvSpPr>
            <p:cNvPr id="26"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solidFill>
                  <a:srgbClr val="A3792C"/>
                </a:solidFill>
              </a:endParaRPr>
            </a:p>
          </p:txBody>
        </p:sp>
        <p:sp>
          <p:nvSpPr>
            <p:cNvPr id="27"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solidFill>
                  <a:srgbClr val="A3792C"/>
                </a:solidFill>
              </a:endParaRPr>
            </a:p>
          </p:txBody>
        </p:sp>
      </p:grpSp>
      <p:sp>
        <p:nvSpPr>
          <p:cNvPr id="28" name="Title 1"/>
          <p:cNvSpPr>
            <a:spLocks noGrp="1"/>
          </p:cNvSpPr>
          <p:nvPr>
            <p:ph type="title"/>
          </p:nvPr>
        </p:nvSpPr>
        <p:spPr>
          <a:xfrm>
            <a:off x="685800" y="701725"/>
            <a:ext cx="8229111" cy="838200"/>
          </a:xfrm>
        </p:spPr>
        <p:txBody>
          <a:bodyPr lIns="0" tIns="0" rIns="0" bIns="0">
            <a:normAutofit/>
          </a:bodyPr>
          <a:lstStyle/>
          <a:p>
            <a:pPr algn="l"/>
            <a:r>
              <a:rPr lang="en-US" sz="3650" dirty="0" smtClean="0">
                <a:solidFill>
                  <a:schemeClr val="tx1">
                    <a:lumMod val="75000"/>
                    <a:lumOff val="25000"/>
                  </a:schemeClr>
                </a:solidFill>
                <a:latin typeface="Franklin Gothic Book" panose="020B0503020102020204" pitchFamily="34" charset="0"/>
              </a:rPr>
              <a:t>Patents</a:t>
            </a:r>
            <a:endParaRPr lang="en-US" sz="3650" dirty="0">
              <a:solidFill>
                <a:schemeClr val="tx1">
                  <a:lumMod val="75000"/>
                  <a:lumOff val="25000"/>
                </a:schemeClr>
              </a:solidFill>
              <a:latin typeface="Franklin Gothic Book" panose="020B0503020102020204" pitchFamily="34" charset="0"/>
            </a:endParaRPr>
          </a:p>
        </p:txBody>
      </p:sp>
      <p:sp>
        <p:nvSpPr>
          <p:cNvPr id="16" name="TextBox 15"/>
          <p:cNvSpPr txBox="1"/>
          <p:nvPr/>
        </p:nvSpPr>
        <p:spPr>
          <a:xfrm>
            <a:off x="6115600" y="1687047"/>
            <a:ext cx="2342600" cy="4247317"/>
          </a:xfrm>
          <a:prstGeom prst="rect">
            <a:avLst/>
          </a:prstGeom>
          <a:noFill/>
        </p:spPr>
        <p:txBody>
          <a:bodyPr wrap="square" lIns="0" tIns="0" rIns="0" bIns="0" rtlCol="0">
            <a:spAutoFit/>
          </a:bodyPr>
          <a:lstStyle/>
          <a:p>
            <a:pPr>
              <a:spcBef>
                <a:spcPts val="600"/>
              </a:spcBef>
              <a:spcAft>
                <a:spcPts val="600"/>
              </a:spcAft>
            </a:pPr>
            <a:r>
              <a:rPr lang="en-US" sz="1400" dirty="0">
                <a:latin typeface="Franklin Gothic Book" panose="020B0503020102020204" pitchFamily="34" charset="0"/>
              </a:rPr>
              <a:t>Patenting trends are an </a:t>
            </a:r>
            <a:r>
              <a:rPr lang="en-US" sz="1400" dirty="0" smtClean="0">
                <a:latin typeface="Franklin Gothic Book" panose="020B0503020102020204" pitchFamily="34" charset="0"/>
              </a:rPr>
              <a:t>important indicator of the level of innovation in a region. </a:t>
            </a:r>
          </a:p>
          <a:p>
            <a:pPr>
              <a:spcBef>
                <a:spcPts val="600"/>
              </a:spcBef>
              <a:spcAft>
                <a:spcPts val="600"/>
              </a:spcAft>
            </a:pPr>
            <a:r>
              <a:rPr lang="en-US" sz="1400" dirty="0" smtClean="0">
                <a:latin typeface="Franklin Gothic Book" panose="020B0503020102020204" pitchFamily="34" charset="0"/>
              </a:rPr>
              <a:t>Commercializing this innovation can lead to long-term growth for regional economies.</a:t>
            </a:r>
          </a:p>
          <a:p>
            <a:pPr>
              <a:spcBef>
                <a:spcPts val="600"/>
              </a:spcBef>
              <a:spcAft>
                <a:spcPts val="600"/>
              </a:spcAft>
            </a:pPr>
            <a:r>
              <a:rPr lang="en-US" sz="1600" b="1" dirty="0" smtClean="0">
                <a:solidFill>
                  <a:srgbClr val="208B9C"/>
                </a:solidFill>
                <a:latin typeface="Franklin Gothic Book" panose="020B0503020102020204" pitchFamily="34" charset="0"/>
              </a:rPr>
              <a:t>Questions: </a:t>
            </a:r>
            <a:endParaRPr lang="en-US" sz="1600" b="1" dirty="0">
              <a:solidFill>
                <a:srgbClr val="208B9C"/>
              </a:solidFill>
              <a:latin typeface="Franklin Gothic Book" panose="020B0503020102020204" pitchFamily="34" charset="0"/>
            </a:endParaRP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How does the region’s patent rate compare to that of the rest of the state?</a:t>
            </a: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How have rates changed over time?</a:t>
            </a: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What might this data suggest for the future of the region?</a:t>
            </a:r>
            <a:endParaRPr lang="en-US" sz="1400" dirty="0">
              <a:latin typeface="Franklin Gothic Book" panose="020B0503020102020204" pitchFamily="34" charset="0"/>
            </a:endParaRPr>
          </a:p>
        </p:txBody>
      </p:sp>
      <p:sp>
        <p:nvSpPr>
          <p:cNvPr id="24" name="Text Placeholder 5"/>
          <p:cNvSpPr txBox="1">
            <a:spLocks/>
          </p:cNvSpPr>
          <p:nvPr/>
        </p:nvSpPr>
        <p:spPr>
          <a:xfrm>
            <a:off x="4720703" y="6365149"/>
            <a:ext cx="3737497" cy="134396"/>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defRPr/>
            </a:pPr>
            <a:r>
              <a:rPr kumimoji="0" lang="en-US" sz="800" b="0" i="0" u="none" strike="noStrike" kern="1200" cap="none" spc="0" normalizeH="0" baseline="0" noProof="0" dirty="0" smtClean="0">
                <a:ln>
                  <a:noFill/>
                </a:ln>
                <a:solidFill>
                  <a:schemeClr val="tx1"/>
                </a:solidFill>
                <a:effectLst/>
                <a:uLnTx/>
                <a:uFillTx/>
                <a:latin typeface="Franklin Gothic Book"/>
              </a:rPr>
              <a:t>Source: </a:t>
            </a:r>
            <a:r>
              <a:rPr lang="en-US" dirty="0">
                <a:solidFill>
                  <a:schemeClr val="tx1"/>
                </a:solidFill>
                <a:latin typeface="Franklin Gothic Book"/>
              </a:rPr>
              <a:t>U.S. Patent and Trademark </a:t>
            </a:r>
            <a:r>
              <a:rPr lang="en-US" dirty="0" smtClean="0">
                <a:solidFill>
                  <a:schemeClr val="tx1"/>
                </a:solidFill>
                <a:latin typeface="Franklin Gothic Book"/>
              </a:rPr>
              <a:t>Office, Census, BEA, and EMSI</a:t>
            </a:r>
            <a:endParaRPr kumimoji="0" lang="en-US" sz="800" b="0" i="0" u="none" strike="noStrike" kern="1200" cap="none" spc="0" normalizeH="0" baseline="0" noProof="0" dirty="0">
              <a:ln>
                <a:noFill/>
              </a:ln>
              <a:solidFill>
                <a:schemeClr val="tx1"/>
              </a:solidFill>
              <a:effectLst/>
              <a:uLnTx/>
              <a:uFillTx/>
              <a:latin typeface="Franklin Gothic Book"/>
            </a:endParaRPr>
          </a:p>
        </p:txBody>
      </p:sp>
      <p:sp>
        <p:nvSpPr>
          <p:cNvPr id="2" name="Rectangle 1"/>
          <p:cNvSpPr/>
          <p:nvPr/>
        </p:nvSpPr>
        <p:spPr>
          <a:xfrm>
            <a:off x="864158" y="1649649"/>
            <a:ext cx="2564842" cy="1554272"/>
          </a:xfrm>
          <a:prstGeom prst="rect">
            <a:avLst/>
          </a:prstGeom>
        </p:spPr>
        <p:txBody>
          <a:bodyPr wrap="square" lIns="0" tIns="0" rIns="0" bIns="0">
            <a:spAutoFit/>
          </a:bodyPr>
          <a:lstStyle/>
          <a:p>
            <a:pPr algn="r"/>
            <a:r>
              <a:rPr lang="en-US" sz="2000" dirty="0" smtClean="0">
                <a:solidFill>
                  <a:schemeClr val="tx1">
                    <a:lumMod val="75000"/>
                    <a:lumOff val="25000"/>
                  </a:schemeClr>
                </a:solidFill>
                <a:latin typeface="Franklin Gothic Demi Cond" panose="020B0706030402020204" pitchFamily="34" charset="0"/>
              </a:rPr>
              <a:t>Patents per 10,000 Jobs</a:t>
            </a:r>
          </a:p>
          <a:p>
            <a:pPr algn="r"/>
            <a:r>
              <a:rPr lang="en-US" sz="1600" dirty="0" smtClean="0">
                <a:solidFill>
                  <a:schemeClr val="tx1">
                    <a:lumMod val="75000"/>
                    <a:lumOff val="25000"/>
                  </a:schemeClr>
                </a:solidFill>
                <a:latin typeface="Franklin Gothic Demi Cond" panose="020B0706030402020204" pitchFamily="34" charset="0"/>
              </a:rPr>
              <a:t>2000-2013</a:t>
            </a:r>
          </a:p>
          <a:p>
            <a:pPr algn="r">
              <a:spcBef>
                <a:spcPts val="600"/>
              </a:spcBef>
              <a:spcAft>
                <a:spcPts val="600"/>
              </a:spcAft>
            </a:pPr>
            <a:r>
              <a:rPr lang="en-US" sz="1200" dirty="0">
                <a:solidFill>
                  <a:schemeClr val="tx1">
                    <a:lumMod val="75000"/>
                    <a:lumOff val="25000"/>
                  </a:schemeClr>
                </a:solidFill>
                <a:latin typeface="Franklin Gothic Book" panose="020B0503020102020204" pitchFamily="34" charset="0"/>
              </a:rPr>
              <a:t>From 2000 to 2013, SET FOREVER counties were issued patents at a rate of 0.77 per 10,0000 jobs, while the remaining Louisiana counties garnered </a:t>
            </a:r>
            <a:r>
              <a:rPr lang="en-US" sz="1200" dirty="0" smtClean="0">
                <a:solidFill>
                  <a:schemeClr val="tx1">
                    <a:lumMod val="75000"/>
                    <a:lumOff val="25000"/>
                  </a:schemeClr>
                </a:solidFill>
                <a:latin typeface="Franklin Gothic Book" panose="020B0503020102020204" pitchFamily="34" charset="0"/>
              </a:rPr>
              <a:t>1.45 </a:t>
            </a:r>
            <a:r>
              <a:rPr lang="en-US" sz="1200" dirty="0">
                <a:solidFill>
                  <a:schemeClr val="tx1">
                    <a:lumMod val="75000"/>
                    <a:lumOff val="25000"/>
                  </a:schemeClr>
                </a:solidFill>
                <a:latin typeface="Franklin Gothic Book" panose="020B0503020102020204" pitchFamily="34" charset="0"/>
              </a:rPr>
              <a:t>patents per 10,000 jobs.</a:t>
            </a:r>
          </a:p>
        </p:txBody>
      </p:sp>
      <p:sp>
        <p:nvSpPr>
          <p:cNvPr id="3" name="Rectangle 2"/>
          <p:cNvSpPr/>
          <p:nvPr/>
        </p:nvSpPr>
        <p:spPr>
          <a:xfrm>
            <a:off x="3223486" y="4024464"/>
            <a:ext cx="2480628" cy="1769715"/>
          </a:xfrm>
          <a:prstGeom prst="rect">
            <a:avLst/>
          </a:prstGeom>
        </p:spPr>
        <p:txBody>
          <a:bodyPr wrap="square" lIns="0" tIns="0" rIns="0" bIns="0">
            <a:spAutoFit/>
          </a:bodyPr>
          <a:lstStyle/>
          <a:p>
            <a:pPr>
              <a:lnSpc>
                <a:spcPct val="80000"/>
              </a:lnSpc>
            </a:pPr>
            <a:r>
              <a:rPr lang="en-US" sz="2000" dirty="0">
                <a:solidFill>
                  <a:schemeClr val="tx1">
                    <a:lumMod val="75000"/>
                    <a:lumOff val="25000"/>
                  </a:schemeClr>
                </a:solidFill>
                <a:latin typeface="Franklin Gothic Demi Cond" panose="020B0706030402020204" pitchFamily="34" charset="0"/>
              </a:rPr>
              <a:t>Patents per </a:t>
            </a:r>
            <a:r>
              <a:rPr lang="en-US" sz="2000" dirty="0" smtClean="0">
                <a:solidFill>
                  <a:schemeClr val="tx1">
                    <a:lumMod val="75000"/>
                    <a:lumOff val="25000"/>
                  </a:schemeClr>
                </a:solidFill>
                <a:latin typeface="Franklin Gothic Demi Cond" panose="020B0706030402020204" pitchFamily="34" charset="0"/>
              </a:rPr>
              <a:t>10,000 residents</a:t>
            </a:r>
            <a:endParaRPr lang="en-US" sz="2000" dirty="0">
              <a:solidFill>
                <a:schemeClr val="tx1">
                  <a:lumMod val="75000"/>
                  <a:lumOff val="25000"/>
                </a:schemeClr>
              </a:solidFill>
              <a:latin typeface="Franklin Gothic Demi Cond" panose="020B0706030402020204" pitchFamily="34" charset="0"/>
            </a:endParaRPr>
          </a:p>
          <a:p>
            <a:r>
              <a:rPr lang="en-US" sz="1600" dirty="0" smtClean="0">
                <a:solidFill>
                  <a:schemeClr val="tx1">
                    <a:lumMod val="75000"/>
                    <a:lumOff val="25000"/>
                  </a:schemeClr>
                </a:solidFill>
                <a:latin typeface="Franklin Gothic Demi Cond" panose="020B0706030402020204" pitchFamily="34" charset="0"/>
              </a:rPr>
              <a:t>2000-2013</a:t>
            </a:r>
            <a:endParaRPr lang="en-US" sz="1600" dirty="0">
              <a:solidFill>
                <a:schemeClr val="tx1">
                  <a:lumMod val="75000"/>
                  <a:lumOff val="25000"/>
                </a:schemeClr>
              </a:solidFill>
              <a:latin typeface="Franklin Gothic Demi Cond" panose="020B0706030402020204" pitchFamily="34" charset="0"/>
            </a:endParaRPr>
          </a:p>
          <a:p>
            <a:pPr>
              <a:spcBef>
                <a:spcPts val="600"/>
              </a:spcBef>
              <a:spcAft>
                <a:spcPts val="600"/>
              </a:spcAft>
            </a:pPr>
            <a:r>
              <a:rPr lang="en-US" sz="1200" dirty="0">
                <a:solidFill>
                  <a:schemeClr val="tx1">
                    <a:lumMod val="75000"/>
                    <a:lumOff val="25000"/>
                  </a:schemeClr>
                </a:solidFill>
                <a:latin typeface="Franklin Gothic Book" panose="020B0503020102020204" pitchFamily="34" charset="0"/>
              </a:rPr>
              <a:t>From 2000 to 2013, 0.31 patents per 10,000 residents were issued in SET FOREVER counties. The rest of </a:t>
            </a:r>
            <a:r>
              <a:rPr lang="en-US" sz="1200" dirty="0" smtClean="0">
                <a:solidFill>
                  <a:schemeClr val="tx1">
                    <a:lumMod val="75000"/>
                    <a:lumOff val="25000"/>
                  </a:schemeClr>
                </a:solidFill>
                <a:latin typeface="Franklin Gothic Book" panose="020B0503020102020204" pitchFamily="34" charset="0"/>
              </a:rPr>
              <a:t>Louisiana </a:t>
            </a:r>
            <a:r>
              <a:rPr lang="en-US" sz="1200" dirty="0">
                <a:solidFill>
                  <a:schemeClr val="tx1">
                    <a:lumMod val="75000"/>
                    <a:lumOff val="25000"/>
                  </a:schemeClr>
                </a:solidFill>
                <a:latin typeface="Franklin Gothic Book" panose="020B0503020102020204" pitchFamily="34" charset="0"/>
              </a:rPr>
              <a:t>amassed 1.47 patents per 10,000 residents.</a:t>
            </a:r>
          </a:p>
        </p:txBody>
      </p:sp>
      <p:sp>
        <p:nvSpPr>
          <p:cNvPr id="31" name="Text Placeholder 29"/>
          <p:cNvSpPr>
            <a:spLocks noGrp="1"/>
          </p:cNvSpPr>
          <p:nvPr>
            <p:ph type="body" idx="28"/>
          </p:nvPr>
        </p:nvSpPr>
        <p:spPr>
          <a:xfrm>
            <a:off x="685800" y="691051"/>
            <a:ext cx="7772400" cy="451948"/>
          </a:xfrm>
        </p:spPr>
        <p:txBody>
          <a:bodyPr lIns="0" tIns="0" rIns="0" bIns="0"/>
          <a:lstStyle/>
          <a:p>
            <a:r>
              <a:rPr lang="en-US" dirty="0" smtClean="0">
                <a:solidFill>
                  <a:srgbClr val="208B9C"/>
                </a:solidFill>
              </a:rPr>
              <a:t>Human </a:t>
            </a:r>
            <a:r>
              <a:rPr lang="en-US" dirty="0">
                <a:solidFill>
                  <a:srgbClr val="208B9C"/>
                </a:solidFill>
              </a:rPr>
              <a:t>c</a:t>
            </a:r>
            <a:r>
              <a:rPr lang="en-US" dirty="0" smtClean="0">
                <a:solidFill>
                  <a:srgbClr val="208B9C"/>
                </a:solidFill>
              </a:rPr>
              <a:t>apital</a:t>
            </a:r>
          </a:p>
        </p:txBody>
      </p:sp>
      <p:sp>
        <p:nvSpPr>
          <p:cNvPr id="30" name="Text Placeholder 5"/>
          <p:cNvSpPr txBox="1">
            <a:spLocks/>
          </p:cNvSpPr>
          <p:nvPr/>
        </p:nvSpPr>
        <p:spPr>
          <a:xfrm>
            <a:off x="685800" y="6536408"/>
            <a:ext cx="6291669" cy="246221"/>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defTabSz="914418">
              <a:lnSpc>
                <a:spcPct val="100000"/>
              </a:lnSpc>
              <a:spcBef>
                <a:spcPts val="0"/>
              </a:spcBef>
              <a:spcAft>
                <a:spcPts val="0"/>
              </a:spcAft>
              <a:defRPr/>
            </a:pPr>
            <a:r>
              <a:rPr lang="en-US" dirty="0" smtClean="0">
                <a:solidFill>
                  <a:schemeClr val="tx1"/>
                </a:solidFill>
                <a:latin typeface="Franklin Gothic Book"/>
              </a:rPr>
              <a:t>*Note</a:t>
            </a:r>
            <a:r>
              <a:rPr lang="en-US" dirty="0">
                <a:solidFill>
                  <a:schemeClr val="tx1"/>
                </a:solidFill>
                <a:latin typeface="Franklin Gothic Book"/>
              </a:rPr>
              <a:t>: </a:t>
            </a:r>
            <a:r>
              <a:rPr lang="en-US" dirty="0" smtClean="0">
                <a:solidFill>
                  <a:schemeClr val="tx1"/>
                </a:solidFill>
                <a:latin typeface="Franklin Gothic Book"/>
              </a:rPr>
              <a:t>Patent origin is determined by the residence of the first-named inventor.  Since a number of workers commute into the region, the number of patents produced in the FOREVER Region could be high. However, among residents of the region, patent production is relatively low.</a:t>
            </a:r>
            <a:endParaRPr lang="en-US" dirty="0">
              <a:solidFill>
                <a:schemeClr val="tx1"/>
              </a:solidFill>
              <a:latin typeface="Franklin Gothic Book"/>
            </a:endParaRPr>
          </a:p>
        </p:txBody>
      </p:sp>
      <p:cxnSp>
        <p:nvCxnSpPr>
          <p:cNvPr id="5" name="Straight Connector 4"/>
          <p:cNvCxnSpPr/>
          <p:nvPr/>
        </p:nvCxnSpPr>
        <p:spPr>
          <a:xfrm>
            <a:off x="977046" y="3684657"/>
            <a:ext cx="4417453"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2" name="Chart 31"/>
          <p:cNvGraphicFramePr>
            <a:graphicFrameLocks noChangeAspect="1"/>
          </p:cNvGraphicFramePr>
          <p:nvPr>
            <p:extLst>
              <p:ext uri="{D42A27DB-BD31-4B8C-83A1-F6EECF244321}">
                <p14:modId xmlns:p14="http://schemas.microsoft.com/office/powerpoint/2010/main" val="3720367364"/>
              </p:ext>
            </p:extLst>
          </p:nvPr>
        </p:nvGraphicFramePr>
        <p:xfrm>
          <a:off x="688210" y="3812747"/>
          <a:ext cx="2377440" cy="23774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Chart 32"/>
          <p:cNvGraphicFramePr>
            <a:graphicFrameLocks noChangeAspect="1"/>
          </p:cNvGraphicFramePr>
          <p:nvPr>
            <p:extLst>
              <p:ext uri="{D42A27DB-BD31-4B8C-83A1-F6EECF244321}">
                <p14:modId xmlns:p14="http://schemas.microsoft.com/office/powerpoint/2010/main" val="1344773349"/>
              </p:ext>
            </p:extLst>
          </p:nvPr>
        </p:nvGraphicFramePr>
        <p:xfrm>
          <a:off x="3429000" y="1398657"/>
          <a:ext cx="2286000" cy="228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0873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noFill/>
        </p:spPr>
        <p:txBody>
          <a:bodyPr/>
          <a:lstStyle/>
          <a:p>
            <a:pPr>
              <a:spcBef>
                <a:spcPts val="0"/>
              </a:spcBef>
              <a:spcAft>
                <a:spcPts val="0"/>
              </a:spcAft>
            </a:pPr>
            <a:r>
              <a:rPr lang="en-US" sz="6600" dirty="0" smtClean="0">
                <a:solidFill>
                  <a:schemeClr val="tx1">
                    <a:lumMod val="75000"/>
                    <a:lumOff val="25000"/>
                  </a:schemeClr>
                </a:solidFill>
                <a:latin typeface="Franklin Gothic Book" panose="020B0503020102020204" pitchFamily="34" charset="0"/>
              </a:rPr>
              <a:t>04</a:t>
            </a:r>
          </a:p>
          <a:p>
            <a:pPr>
              <a:spcBef>
                <a:spcPts val="0"/>
              </a:spcBef>
              <a:spcAft>
                <a:spcPts val="0"/>
              </a:spcAft>
            </a:pPr>
            <a:r>
              <a:rPr lang="en-US" sz="6600" dirty="0">
                <a:solidFill>
                  <a:schemeClr val="tx1">
                    <a:lumMod val="75000"/>
                    <a:lumOff val="25000"/>
                  </a:schemeClr>
                </a:solidFill>
                <a:latin typeface="Franklin Gothic Book" panose="020B0503020102020204" pitchFamily="34" charset="0"/>
              </a:rPr>
              <a:t>l</a:t>
            </a:r>
            <a:r>
              <a:rPr lang="en-US" sz="6600" dirty="0" smtClean="0">
                <a:solidFill>
                  <a:schemeClr val="tx1">
                    <a:lumMod val="75000"/>
                    <a:lumOff val="25000"/>
                  </a:schemeClr>
                </a:solidFill>
                <a:latin typeface="Franklin Gothic Book" panose="020B0503020102020204" pitchFamily="34" charset="0"/>
              </a:rPr>
              <a:t>abor force</a:t>
            </a:r>
            <a:endParaRPr lang="en-US" sz="6600" dirty="0">
              <a:solidFill>
                <a:schemeClr val="tx1">
                  <a:lumMod val="75000"/>
                  <a:lumOff val="25000"/>
                </a:schemeClr>
              </a:solidFill>
              <a:latin typeface="Franklin Gothic Book" panose="020B0503020102020204" pitchFamily="34" charset="0"/>
            </a:endParaRPr>
          </a:p>
        </p:txBody>
      </p:sp>
      <p:cxnSp>
        <p:nvCxnSpPr>
          <p:cNvPr id="5" name="Straight Connector 4"/>
          <p:cNvCxnSpPr/>
          <p:nvPr/>
        </p:nvCxnSpPr>
        <p:spPr>
          <a:xfrm>
            <a:off x="5715000" y="2651274"/>
            <a:ext cx="0" cy="2066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0"/>
          </p:nvPr>
        </p:nvSpPr>
        <p:spPr>
          <a:xfrm>
            <a:off x="6165543" y="2979324"/>
            <a:ext cx="2301535" cy="2746756"/>
          </a:xfrm>
        </p:spPr>
        <p:txBody>
          <a:bodyPr/>
          <a:lstStyle/>
          <a:p>
            <a:pPr>
              <a:lnSpc>
                <a:spcPct val="100000"/>
              </a:lnSpc>
              <a:buNone/>
            </a:pPr>
            <a:r>
              <a:rPr lang="en-US" sz="1600" dirty="0" smtClean="0">
                <a:solidFill>
                  <a:srgbClr val="208B9C"/>
                </a:solidFill>
              </a:rPr>
              <a:t>Unemployment rates</a:t>
            </a:r>
          </a:p>
          <a:p>
            <a:pPr>
              <a:lnSpc>
                <a:spcPct val="100000"/>
              </a:lnSpc>
              <a:buNone/>
            </a:pPr>
            <a:endParaRPr lang="en-US" sz="1600" dirty="0" smtClean="0">
              <a:solidFill>
                <a:srgbClr val="208B9C"/>
              </a:solidFill>
            </a:endParaRPr>
          </a:p>
          <a:p>
            <a:pPr>
              <a:lnSpc>
                <a:spcPct val="100000"/>
              </a:lnSpc>
              <a:buNone/>
            </a:pPr>
            <a:r>
              <a:rPr lang="en-US" sz="1600" dirty="0" smtClean="0">
                <a:solidFill>
                  <a:srgbClr val="208B9C"/>
                </a:solidFill>
              </a:rPr>
              <a:t>Earnings per worker</a:t>
            </a:r>
          </a:p>
          <a:p>
            <a:pPr>
              <a:lnSpc>
                <a:spcPct val="100000"/>
              </a:lnSpc>
              <a:buNone/>
            </a:pPr>
            <a:endParaRPr lang="en-US" sz="1600" dirty="0" smtClean="0">
              <a:solidFill>
                <a:srgbClr val="208B9C"/>
              </a:solidFill>
            </a:endParaRPr>
          </a:p>
          <a:p>
            <a:pPr>
              <a:lnSpc>
                <a:spcPct val="100000"/>
              </a:lnSpc>
              <a:buNone/>
            </a:pPr>
            <a:r>
              <a:rPr lang="en-US" sz="1600" dirty="0" smtClean="0">
                <a:solidFill>
                  <a:srgbClr val="208B9C"/>
                </a:solidFill>
              </a:rPr>
              <a:t>Source of labor for the region</a:t>
            </a:r>
            <a:endParaRPr lang="en-US" sz="1600" dirty="0">
              <a:solidFill>
                <a:srgbClr val="208B9C"/>
              </a:solidFill>
            </a:endParaRPr>
          </a:p>
          <a:p>
            <a:pPr>
              <a:lnSpc>
                <a:spcPct val="100000"/>
              </a:lnSpc>
              <a:buNone/>
            </a:pPr>
            <a:endParaRPr lang="en-US" sz="1600" dirty="0" smtClean="0">
              <a:solidFill>
                <a:srgbClr val="208B9C"/>
              </a:solidFill>
            </a:endParaRPr>
          </a:p>
          <a:p>
            <a:pPr>
              <a:lnSpc>
                <a:spcPct val="100000"/>
              </a:lnSpc>
              <a:buNone/>
            </a:pPr>
            <a:endParaRPr lang="en-US" sz="1600" dirty="0" smtClean="0">
              <a:solidFill>
                <a:srgbClr val="208B9C"/>
              </a:solidFill>
            </a:endParaRPr>
          </a:p>
          <a:p>
            <a:pPr>
              <a:lnSpc>
                <a:spcPct val="100000"/>
              </a:lnSpc>
              <a:buNone/>
            </a:pPr>
            <a:endParaRPr lang="en-US" sz="1600" dirty="0" smtClean="0">
              <a:solidFill>
                <a:srgbClr val="208B9C"/>
              </a:solidFill>
            </a:endParaRPr>
          </a:p>
          <a:p>
            <a:pPr>
              <a:buNone/>
            </a:pPr>
            <a:endParaRPr lang="en-US" sz="1600" dirty="0" smtClean="0">
              <a:solidFill>
                <a:srgbClr val="208B9C"/>
              </a:solidFill>
            </a:endParaRPr>
          </a:p>
        </p:txBody>
      </p:sp>
      <p:cxnSp>
        <p:nvCxnSpPr>
          <p:cNvPr id="10" name="Straight Connector 9"/>
          <p:cNvCxnSpPr/>
          <p:nvPr/>
        </p:nvCxnSpPr>
        <p:spPr>
          <a:xfrm>
            <a:off x="6165543" y="3363880"/>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63297" y="3856522"/>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039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p14="http://schemas.microsoft.com/office/powerpoint/2010/main" val="3854329756"/>
              </p:ext>
            </p:extLst>
          </p:nvPr>
        </p:nvGraphicFramePr>
        <p:xfrm>
          <a:off x="774486" y="1728786"/>
          <a:ext cx="5367234"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30" name="Text Placeholder 29"/>
          <p:cNvSpPr>
            <a:spLocks noGrp="1"/>
          </p:cNvSpPr>
          <p:nvPr>
            <p:ph type="body" idx="28"/>
          </p:nvPr>
        </p:nvSpPr>
        <p:spPr/>
        <p:txBody>
          <a:bodyPr lIns="0" tIns="0" rIns="0" bIns="0"/>
          <a:lstStyle/>
          <a:p>
            <a:r>
              <a:rPr lang="en-US" dirty="0" smtClean="0">
                <a:solidFill>
                  <a:srgbClr val="208B9C"/>
                </a:solidFill>
              </a:rPr>
              <a:t>Labor force</a:t>
            </a:r>
          </a:p>
        </p:txBody>
      </p:sp>
      <p:sp>
        <p:nvSpPr>
          <p:cNvPr id="29"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Rectangle 30"/>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Rectangle 31"/>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Rectangle 32"/>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Rectangle 33"/>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Rectangle 38"/>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 name="Group 17"/>
          <p:cNvGrpSpPr/>
          <p:nvPr/>
        </p:nvGrpSpPr>
        <p:grpSpPr>
          <a:xfrm>
            <a:off x="4602308" y="6160954"/>
            <a:ext cx="1229008" cy="119062"/>
            <a:chOff x="685800" y="6165890"/>
            <a:chExt cx="1229008" cy="119062"/>
          </a:xfrm>
          <a:solidFill>
            <a:srgbClr val="208B9C"/>
          </a:solidFill>
        </p:grpSpPr>
        <p:sp>
          <p:nvSpPr>
            <p:cNvPr id="19"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1" name="TextBox 20"/>
          <p:cNvSpPr txBox="1"/>
          <p:nvPr/>
        </p:nvSpPr>
        <p:spPr>
          <a:xfrm>
            <a:off x="4604524" y="6289709"/>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04</a:t>
            </a:r>
            <a:endParaRPr lang="en-US" sz="1300" dirty="0">
              <a:solidFill>
                <a:srgbClr val="208B9C"/>
              </a:solidFill>
              <a:latin typeface="Franklin Gothic Demi Cond" panose="020B0706030402020204" pitchFamily="34" charset="0"/>
            </a:endParaRPr>
          </a:p>
        </p:txBody>
      </p:sp>
      <p:sp>
        <p:nvSpPr>
          <p:cNvPr id="17" name="Title 1"/>
          <p:cNvSpPr>
            <a:spLocks noGrp="1"/>
          </p:cNvSpPr>
          <p:nvPr>
            <p:ph type="title"/>
          </p:nvPr>
        </p:nvSpPr>
        <p:spPr>
          <a:xfrm>
            <a:off x="669324" y="838200"/>
            <a:ext cx="8229111" cy="838200"/>
          </a:xfrm>
        </p:spPr>
        <p:txBody>
          <a:bodyPr lIns="0" tIns="0" rIns="0" bIns="0">
            <a:normAutofit/>
          </a:bodyPr>
          <a:lstStyle/>
          <a:p>
            <a:pPr algn="l"/>
            <a:r>
              <a:rPr lang="en-US" sz="3650" dirty="0" smtClean="0">
                <a:solidFill>
                  <a:schemeClr val="tx1">
                    <a:lumMod val="75000"/>
                    <a:lumOff val="25000"/>
                  </a:schemeClr>
                </a:solidFill>
                <a:latin typeface="Franklin Gothic Book" panose="020B0503020102020204" pitchFamily="34" charset="0"/>
              </a:rPr>
              <a:t>Unemployment rates</a:t>
            </a:r>
            <a:endParaRPr lang="en-US" sz="3650" dirty="0">
              <a:solidFill>
                <a:schemeClr val="tx1">
                  <a:lumMod val="75000"/>
                  <a:lumOff val="25000"/>
                </a:schemeClr>
              </a:solidFill>
              <a:latin typeface="Franklin Gothic Book" panose="020B0503020102020204" pitchFamily="34" charset="0"/>
            </a:endParaRPr>
          </a:p>
        </p:txBody>
      </p:sp>
      <p:sp>
        <p:nvSpPr>
          <p:cNvPr id="15" name="TextBox 14"/>
          <p:cNvSpPr txBox="1"/>
          <p:nvPr/>
        </p:nvSpPr>
        <p:spPr>
          <a:xfrm>
            <a:off x="6141720" y="1819143"/>
            <a:ext cx="2302242" cy="3293209"/>
          </a:xfrm>
          <a:prstGeom prst="rect">
            <a:avLst/>
          </a:prstGeom>
          <a:noFill/>
        </p:spPr>
        <p:txBody>
          <a:bodyPr wrap="square" lIns="0" tIns="0" rIns="0" bIns="0" rtlCol="0">
            <a:spAutoFit/>
          </a:bodyPr>
          <a:lstStyle/>
          <a:p>
            <a:pPr>
              <a:spcBef>
                <a:spcPts val="600"/>
              </a:spcBef>
              <a:spcAft>
                <a:spcPts val="600"/>
              </a:spcAft>
            </a:pPr>
            <a:r>
              <a:rPr lang="en-US" sz="1600" dirty="0">
                <a:solidFill>
                  <a:srgbClr val="208B9C"/>
                </a:solidFill>
                <a:latin typeface="Franklin Gothic Book" panose="020B0503020102020204" pitchFamily="34" charset="0"/>
              </a:rPr>
              <a:t>Questions:</a:t>
            </a: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How does the region’s unemployment rate compare to the rest of the state and nation?</a:t>
            </a:r>
            <a:endParaRPr lang="en-US" sz="1400" dirty="0">
              <a:latin typeface="Franklin Gothic Book" panose="020B0503020102020204" pitchFamily="34" charset="0"/>
            </a:endParaRP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How does the region’s unemployment peak and post-2009 recovery compare to the state and nation?</a:t>
            </a: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What might this suggest for the region’s economic future?</a:t>
            </a:r>
            <a:endParaRPr lang="en-US" sz="1400" dirty="0">
              <a:latin typeface="Franklin Gothic Book" panose="020B0503020102020204" pitchFamily="34" charset="0"/>
            </a:endParaRPr>
          </a:p>
        </p:txBody>
      </p:sp>
      <p:sp>
        <p:nvSpPr>
          <p:cNvPr id="23" name="Text Placeholder 5"/>
          <p:cNvSpPr txBox="1">
            <a:spLocks/>
          </p:cNvSpPr>
          <p:nvPr/>
        </p:nvSpPr>
        <p:spPr>
          <a:xfrm>
            <a:off x="3223486" y="6568201"/>
            <a:ext cx="5029200" cy="147733"/>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defRPr/>
            </a:pPr>
            <a:r>
              <a:rPr kumimoji="0" lang="en-US" sz="800" i="0" u="none" strike="noStrike" kern="1200" cap="none" spc="0" normalizeH="0" baseline="0" noProof="0" dirty="0" smtClean="0">
                <a:ln>
                  <a:noFill/>
                </a:ln>
                <a:solidFill>
                  <a:schemeClr val="tx1"/>
                </a:solidFill>
                <a:effectLst/>
                <a:uLnTx/>
                <a:uFillTx/>
                <a:latin typeface="Franklin Gothic Book"/>
              </a:rPr>
              <a:t>Source: LAUS, BLS</a:t>
            </a:r>
            <a:endParaRPr kumimoji="0" lang="en-US" sz="800" i="0" u="none" strike="noStrike" kern="1200" cap="none" spc="0" normalizeH="0" baseline="0" noProof="0" dirty="0">
              <a:ln>
                <a:noFill/>
              </a:ln>
              <a:solidFill>
                <a:schemeClr val="tx1"/>
              </a:solidFill>
              <a:effectLst/>
              <a:uLnTx/>
              <a:uFillTx/>
              <a:latin typeface="Franklin Gothic Book"/>
            </a:endParaRPr>
          </a:p>
        </p:txBody>
      </p:sp>
      <p:sp>
        <p:nvSpPr>
          <p:cNvPr id="25" name="TextBox 1"/>
          <p:cNvSpPr txBox="1"/>
          <p:nvPr/>
        </p:nvSpPr>
        <p:spPr>
          <a:xfrm>
            <a:off x="2781029" y="2862681"/>
            <a:ext cx="644769" cy="183176"/>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400" dirty="0" smtClean="0">
                <a:solidFill>
                  <a:srgbClr val="48B39F"/>
                </a:solidFill>
                <a:latin typeface="Franklin Gothic Demi Cond" panose="020B0706030402020204" pitchFamily="34" charset="0"/>
              </a:rPr>
              <a:t>SET FOREVER Region</a:t>
            </a:r>
            <a:endParaRPr lang="en-US" sz="1400" dirty="0">
              <a:solidFill>
                <a:srgbClr val="48B39F"/>
              </a:solidFill>
              <a:latin typeface="Franklin Gothic Demi Cond" panose="020B0706030402020204" pitchFamily="34" charset="0"/>
            </a:endParaRPr>
          </a:p>
        </p:txBody>
      </p:sp>
      <p:sp>
        <p:nvSpPr>
          <p:cNvPr id="26" name="TextBox 25"/>
          <p:cNvSpPr txBox="1"/>
          <p:nvPr/>
        </p:nvSpPr>
        <p:spPr>
          <a:xfrm>
            <a:off x="3826216" y="3151286"/>
            <a:ext cx="669723"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7D60A0"/>
                </a:solidFill>
                <a:latin typeface="Franklin Gothic Demi Cond" panose="020B0706030402020204" pitchFamily="34" charset="0"/>
              </a:rPr>
              <a:t>US Total</a:t>
            </a:r>
          </a:p>
        </p:txBody>
      </p:sp>
      <p:sp>
        <p:nvSpPr>
          <p:cNvPr id="27" name="TextBox 27"/>
          <p:cNvSpPr txBox="1"/>
          <p:nvPr/>
        </p:nvSpPr>
        <p:spPr>
          <a:xfrm>
            <a:off x="4161078" y="4467166"/>
            <a:ext cx="1106366" cy="215444"/>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E79363"/>
                </a:solidFill>
                <a:latin typeface="Franklin Gothic Demi Cond" panose="020B0706030402020204" pitchFamily="34" charset="0"/>
              </a:rPr>
              <a:t>Rest of </a:t>
            </a:r>
            <a:r>
              <a:rPr lang="en-US" sz="1400" dirty="0" smtClean="0">
                <a:solidFill>
                  <a:srgbClr val="E79363"/>
                </a:solidFill>
                <a:latin typeface="Franklin Gothic Demi Cond" panose="020B0706030402020204" pitchFamily="34" charset="0"/>
              </a:rPr>
              <a:t>State</a:t>
            </a:r>
            <a:endParaRPr lang="en-US" sz="1400" dirty="0">
              <a:solidFill>
                <a:srgbClr val="E79363"/>
              </a:solidFill>
              <a:latin typeface="Franklin Gothic Demi Cond" panose="020B0706030402020204" pitchFamily="34" charset="0"/>
            </a:endParaRPr>
          </a:p>
        </p:txBody>
      </p:sp>
    </p:spTree>
    <p:extLst>
      <p:ext uri="{BB962C8B-B14F-4D97-AF65-F5344CB8AC3E}">
        <p14:creationId xmlns:p14="http://schemas.microsoft.com/office/powerpoint/2010/main" val="312588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303157" y="1979465"/>
            <a:ext cx="5155044" cy="4068283"/>
          </a:xfrm>
          <a:prstGeom prst="rect">
            <a:avLst/>
          </a:prstGeom>
          <a:pattFill prst="dkUpDiag">
            <a:fgClr>
              <a:schemeClr val="bg1">
                <a:lumMod val="95000"/>
              </a:schemeClr>
            </a:fgClr>
            <a:bgClr>
              <a:srgbClr val="D2F1F6"/>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0" name="Text Placeholder 29"/>
          <p:cNvSpPr>
            <a:spLocks noGrp="1"/>
          </p:cNvSpPr>
          <p:nvPr>
            <p:ph type="body" idx="28"/>
          </p:nvPr>
        </p:nvSpPr>
        <p:spPr/>
        <p:txBody>
          <a:bodyPr lIns="0" tIns="0" rIns="0" bIns="0"/>
          <a:lstStyle/>
          <a:p>
            <a:r>
              <a:rPr lang="en-US" dirty="0" smtClean="0">
                <a:solidFill>
                  <a:srgbClr val="208B9C"/>
                </a:solidFill>
              </a:rPr>
              <a:t>Labor force</a:t>
            </a:r>
          </a:p>
        </p:txBody>
      </p:sp>
      <p:sp>
        <p:nvSpPr>
          <p:cNvPr id="29"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Rectangle 30"/>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Rectangle 31"/>
          <p:cNvSpPr>
            <a:spLocks noChangeArrowheads="1"/>
          </p:cNvSpPr>
          <p:nvPr/>
        </p:nvSpPr>
        <p:spPr bwMode="auto">
          <a:xfrm>
            <a:off x="4611834"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Rectangle 32"/>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Rectangle 33"/>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Rectangle 38"/>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 name="Group 17"/>
          <p:cNvGrpSpPr/>
          <p:nvPr/>
        </p:nvGrpSpPr>
        <p:grpSpPr>
          <a:xfrm>
            <a:off x="4602308" y="6160954"/>
            <a:ext cx="1229008" cy="119062"/>
            <a:chOff x="685800" y="6165890"/>
            <a:chExt cx="1229008" cy="119062"/>
          </a:xfrm>
          <a:solidFill>
            <a:srgbClr val="208B9C"/>
          </a:solidFill>
        </p:grpSpPr>
        <p:sp>
          <p:nvSpPr>
            <p:cNvPr id="19"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1" name="TextBox 20"/>
          <p:cNvSpPr txBox="1"/>
          <p:nvPr/>
        </p:nvSpPr>
        <p:spPr>
          <a:xfrm>
            <a:off x="4604524" y="6289709"/>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04</a:t>
            </a:r>
            <a:endParaRPr lang="en-US" sz="1300" dirty="0">
              <a:solidFill>
                <a:srgbClr val="208B9C"/>
              </a:solidFill>
              <a:latin typeface="Franklin Gothic Demi Cond" panose="020B0706030402020204" pitchFamily="34" charset="0"/>
            </a:endParaRPr>
          </a:p>
        </p:txBody>
      </p:sp>
      <p:sp>
        <p:nvSpPr>
          <p:cNvPr id="17" name="Title 1"/>
          <p:cNvSpPr>
            <a:spLocks noGrp="1"/>
          </p:cNvSpPr>
          <p:nvPr>
            <p:ph type="title"/>
          </p:nvPr>
        </p:nvSpPr>
        <p:spPr>
          <a:xfrm>
            <a:off x="669324" y="838200"/>
            <a:ext cx="8229111" cy="838200"/>
          </a:xfrm>
        </p:spPr>
        <p:txBody>
          <a:bodyPr lIns="0" tIns="0" rIns="0" bIns="0">
            <a:normAutofit/>
          </a:bodyPr>
          <a:lstStyle/>
          <a:p>
            <a:pPr algn="l"/>
            <a:r>
              <a:rPr lang="en-US" sz="3650" dirty="0" smtClean="0">
                <a:solidFill>
                  <a:schemeClr val="tx1">
                    <a:lumMod val="75000"/>
                    <a:lumOff val="25000"/>
                  </a:schemeClr>
                </a:solidFill>
                <a:latin typeface="Franklin Gothic Book" panose="020B0503020102020204" pitchFamily="34" charset="0"/>
              </a:rPr>
              <a:t>Earnings </a:t>
            </a:r>
            <a:r>
              <a:rPr lang="en-US" sz="3650" dirty="0">
                <a:solidFill>
                  <a:schemeClr val="tx1">
                    <a:lumMod val="75000"/>
                    <a:lumOff val="25000"/>
                  </a:schemeClr>
                </a:solidFill>
                <a:latin typeface="Franklin Gothic Book" panose="020B0503020102020204" pitchFamily="34" charset="0"/>
              </a:rPr>
              <a:t>p</a:t>
            </a:r>
            <a:r>
              <a:rPr lang="en-US" sz="3650" dirty="0" smtClean="0">
                <a:solidFill>
                  <a:schemeClr val="tx1">
                    <a:lumMod val="75000"/>
                    <a:lumOff val="25000"/>
                  </a:schemeClr>
                </a:solidFill>
                <a:latin typeface="Franklin Gothic Book" panose="020B0503020102020204" pitchFamily="34" charset="0"/>
              </a:rPr>
              <a:t>er worker in 2014</a:t>
            </a:r>
            <a:endParaRPr lang="en-US" sz="3650" dirty="0">
              <a:solidFill>
                <a:schemeClr val="tx1">
                  <a:lumMod val="75000"/>
                  <a:lumOff val="25000"/>
                </a:schemeClr>
              </a:solidFill>
              <a:latin typeface="Franklin Gothic Book" panose="020B0503020102020204" pitchFamily="34" charset="0"/>
            </a:endParaRPr>
          </a:p>
        </p:txBody>
      </p:sp>
      <p:sp>
        <p:nvSpPr>
          <p:cNvPr id="15" name="TextBox 14"/>
          <p:cNvSpPr txBox="1"/>
          <p:nvPr/>
        </p:nvSpPr>
        <p:spPr>
          <a:xfrm>
            <a:off x="668793" y="1977364"/>
            <a:ext cx="2490723" cy="3816429"/>
          </a:xfrm>
          <a:prstGeom prst="rect">
            <a:avLst/>
          </a:prstGeom>
          <a:noFill/>
        </p:spPr>
        <p:txBody>
          <a:bodyPr wrap="square" lIns="0" tIns="0" rIns="0" bIns="0" rtlCol="0">
            <a:spAutoFit/>
          </a:bodyPr>
          <a:lstStyle/>
          <a:p>
            <a:pPr>
              <a:spcBef>
                <a:spcPts val="600"/>
              </a:spcBef>
              <a:spcAft>
                <a:spcPts val="600"/>
              </a:spcAft>
            </a:pPr>
            <a:r>
              <a:rPr lang="en-US" sz="1600" dirty="0" smtClean="0">
                <a:solidFill>
                  <a:srgbClr val="208B9C"/>
                </a:solidFill>
                <a:latin typeface="Franklin Gothic Book" panose="020B0503020102020204" pitchFamily="34" charset="0"/>
              </a:rPr>
              <a:t>Questions:</a:t>
            </a:r>
            <a:endParaRPr lang="en-US" sz="1600" dirty="0">
              <a:solidFill>
                <a:srgbClr val="208B9C"/>
              </a:solidFill>
              <a:latin typeface="Franklin Gothic Book" panose="020B0503020102020204" pitchFamily="34" charset="0"/>
            </a:endParaRP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How does the region’s average earnings compare to that of the rest of the state?</a:t>
            </a: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What might be some driving factors for the differences?</a:t>
            </a:r>
          </a:p>
          <a:p>
            <a:pPr marL="285750" indent="-285750">
              <a:spcBef>
                <a:spcPts val="600"/>
              </a:spcBef>
              <a:spcAft>
                <a:spcPts val="600"/>
              </a:spcAft>
              <a:buFont typeface="Arial" panose="020B0604020202020204" pitchFamily="34" charset="0"/>
              <a:buChar char="•"/>
            </a:pPr>
            <a:r>
              <a:rPr lang="en-US" sz="1400" dirty="0" smtClean="0">
                <a:latin typeface="Franklin Gothic Book" panose="020B0503020102020204" pitchFamily="34" charset="0"/>
              </a:rPr>
              <a:t>Do these represent potential strengths or challenges for the region?</a:t>
            </a:r>
          </a:p>
          <a:p>
            <a:pPr>
              <a:spcBef>
                <a:spcPts val="600"/>
              </a:spcBef>
              <a:spcAft>
                <a:spcPts val="600"/>
              </a:spcAft>
            </a:pPr>
            <a:endParaRPr lang="en-US" sz="1400" dirty="0" smtClean="0">
              <a:solidFill>
                <a:schemeClr val="tx1">
                  <a:lumMod val="75000"/>
                  <a:lumOff val="25000"/>
                </a:schemeClr>
              </a:solidFill>
              <a:latin typeface="Franklin Gothic Book" panose="020B0503020102020204" pitchFamily="34" charset="0"/>
            </a:endParaRPr>
          </a:p>
          <a:p>
            <a:pPr>
              <a:spcBef>
                <a:spcPts val="600"/>
              </a:spcBef>
              <a:spcAft>
                <a:spcPts val="600"/>
              </a:spcAft>
            </a:pPr>
            <a:r>
              <a:rPr lang="en-US" sz="1400" dirty="0" smtClean="0">
                <a:latin typeface="Franklin Gothic Book" panose="020B0503020102020204" pitchFamily="34" charset="0"/>
              </a:rPr>
              <a:t>NOTE:  Earnings include wages, salaries, supplements and earnings from partnerships and proprietorships.</a:t>
            </a:r>
            <a:endParaRPr lang="en-US" sz="1400" dirty="0">
              <a:latin typeface="Franklin Gothic Book" panose="020B0503020102020204" pitchFamily="34" charset="0"/>
            </a:endParaRPr>
          </a:p>
        </p:txBody>
      </p:sp>
      <p:sp>
        <p:nvSpPr>
          <p:cNvPr id="16" name="Text Placeholder 5"/>
          <p:cNvSpPr txBox="1">
            <a:spLocks/>
          </p:cNvSpPr>
          <p:nvPr/>
        </p:nvSpPr>
        <p:spPr>
          <a:xfrm>
            <a:off x="3149592" y="6592501"/>
            <a:ext cx="5029200" cy="147733"/>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defRPr/>
            </a:pPr>
            <a:r>
              <a:rPr kumimoji="0" lang="en-US" sz="800" b="0" i="0" u="none" strike="noStrike" kern="1200" cap="none" spc="0" normalizeH="0" baseline="0" noProof="0" dirty="0" smtClean="0">
                <a:ln>
                  <a:noFill/>
                </a:ln>
                <a:solidFill>
                  <a:schemeClr val="tx1"/>
                </a:solidFill>
                <a:effectLst/>
                <a:uLnTx/>
                <a:uFillTx/>
                <a:latin typeface="Franklin Gothic Book"/>
              </a:rPr>
              <a:t>Source: EMSI </a:t>
            </a:r>
            <a:r>
              <a:rPr lang="en-US" dirty="0">
                <a:solidFill>
                  <a:schemeClr val="tx1"/>
                </a:solidFill>
                <a:latin typeface="Franklin Gothic Book"/>
              </a:rPr>
              <a:t>Class of Worker </a:t>
            </a:r>
            <a:r>
              <a:rPr lang="en-US" dirty="0" smtClean="0">
                <a:solidFill>
                  <a:schemeClr val="tx1"/>
                </a:solidFill>
                <a:latin typeface="Franklin Gothic Book"/>
              </a:rPr>
              <a:t>2014.4 </a:t>
            </a:r>
            <a:r>
              <a:rPr lang="en-US" dirty="0">
                <a:solidFill>
                  <a:schemeClr val="tx1"/>
                </a:solidFill>
                <a:latin typeface="Franklin Gothic Book"/>
              </a:rPr>
              <a:t>(QCEW, non-QCEW, self-employed and extended </a:t>
            </a:r>
            <a:r>
              <a:rPr lang="en-US" dirty="0" smtClean="0">
                <a:solidFill>
                  <a:schemeClr val="tx1"/>
                </a:solidFill>
                <a:latin typeface="Franklin Gothic Book"/>
              </a:rPr>
              <a:t>proprietors)</a:t>
            </a:r>
            <a:endParaRPr kumimoji="0" lang="en-US" sz="800" b="0" i="0" u="none" strike="noStrike" kern="1200" cap="none" spc="0" normalizeH="0" baseline="0" noProof="0" dirty="0">
              <a:ln>
                <a:noFill/>
              </a:ln>
              <a:solidFill>
                <a:schemeClr val="tx1"/>
              </a:solidFill>
              <a:effectLst/>
              <a:uLnTx/>
              <a:uFillTx/>
              <a:latin typeface="Franklin Gothic Book"/>
            </a:endParaRPr>
          </a:p>
        </p:txBody>
      </p:sp>
      <p:grpSp>
        <p:nvGrpSpPr>
          <p:cNvPr id="2" name="Group 1"/>
          <p:cNvGrpSpPr/>
          <p:nvPr/>
        </p:nvGrpSpPr>
        <p:grpSpPr>
          <a:xfrm>
            <a:off x="3969128" y="2159768"/>
            <a:ext cx="4939983" cy="3488575"/>
            <a:chOff x="1220466" y="2406937"/>
            <a:chExt cx="4939983" cy="3488575"/>
          </a:xfrm>
        </p:grpSpPr>
        <p:grpSp>
          <p:nvGrpSpPr>
            <p:cNvPr id="22" name="Group 21"/>
            <p:cNvGrpSpPr/>
            <p:nvPr/>
          </p:nvGrpSpPr>
          <p:grpSpPr>
            <a:xfrm>
              <a:off x="4454194" y="2406937"/>
              <a:ext cx="1706255" cy="706621"/>
              <a:chOff x="758355" y="1908738"/>
              <a:chExt cx="1706255" cy="706621"/>
            </a:xfrm>
          </p:grpSpPr>
          <p:grpSp>
            <p:nvGrpSpPr>
              <p:cNvPr id="23" name="Group 22"/>
              <p:cNvGrpSpPr/>
              <p:nvPr/>
            </p:nvGrpSpPr>
            <p:grpSpPr>
              <a:xfrm>
                <a:off x="758712" y="1908738"/>
                <a:ext cx="1705898" cy="262608"/>
                <a:chOff x="551517" y="2547978"/>
                <a:chExt cx="1705898" cy="274320"/>
              </a:xfrm>
            </p:grpSpPr>
            <p:sp>
              <p:nvSpPr>
                <p:cNvPr id="40" name="TextBox 39"/>
                <p:cNvSpPr txBox="1"/>
                <p:nvPr/>
              </p:nvSpPr>
              <p:spPr>
                <a:xfrm>
                  <a:off x="943286" y="2621105"/>
                  <a:ext cx="1314129" cy="154322"/>
                </a:xfrm>
                <a:prstGeom prst="rect">
                  <a:avLst/>
                </a:prstGeom>
                <a:noFill/>
              </p:spPr>
              <p:txBody>
                <a:bodyPr wrap="square" lIns="0" tIns="0" rIns="0" bIns="0" rtlCol="0">
                  <a:spAutoFit/>
                </a:bodyPr>
                <a:lstStyle/>
                <a:p>
                  <a:pPr>
                    <a:lnSpc>
                      <a:spcPct val="80000"/>
                    </a:lnSpc>
                  </a:pPr>
                  <a:r>
                    <a:rPr lang="en-US" sz="1200" dirty="0" smtClean="0">
                      <a:solidFill>
                        <a:schemeClr val="tx1">
                          <a:lumMod val="75000"/>
                          <a:lumOff val="25000"/>
                        </a:schemeClr>
                      </a:solidFill>
                      <a:latin typeface="Franklin Gothic Demi Cond" panose="020B0706030402020204" pitchFamily="34" charset="0"/>
                    </a:rPr>
                    <a:t>SET FOREVER</a:t>
                  </a:r>
                  <a:endParaRPr lang="en-US" sz="1200" dirty="0">
                    <a:solidFill>
                      <a:schemeClr val="tx1">
                        <a:lumMod val="75000"/>
                        <a:lumOff val="25000"/>
                      </a:schemeClr>
                    </a:solidFill>
                    <a:latin typeface="Franklin Gothic Demi Cond" panose="020B0706030402020204" pitchFamily="34" charset="0"/>
                  </a:endParaRPr>
                </a:p>
              </p:txBody>
            </p:sp>
            <p:sp>
              <p:nvSpPr>
                <p:cNvPr id="41" name="Rectangle 40"/>
                <p:cNvSpPr/>
                <p:nvPr/>
              </p:nvSpPr>
              <p:spPr>
                <a:xfrm>
                  <a:off x="551517" y="2547978"/>
                  <a:ext cx="274320" cy="274320"/>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758355" y="2319893"/>
                <a:ext cx="1563822" cy="295466"/>
                <a:chOff x="551517" y="2642449"/>
                <a:chExt cx="1563822" cy="308644"/>
              </a:xfrm>
            </p:grpSpPr>
            <p:sp>
              <p:nvSpPr>
                <p:cNvPr id="37" name="TextBox 36"/>
                <p:cNvSpPr txBox="1"/>
                <p:nvPr/>
              </p:nvSpPr>
              <p:spPr>
                <a:xfrm>
                  <a:off x="939568" y="2642449"/>
                  <a:ext cx="1175771" cy="308644"/>
                </a:xfrm>
                <a:prstGeom prst="rect">
                  <a:avLst/>
                </a:prstGeom>
                <a:noFill/>
              </p:spPr>
              <p:txBody>
                <a:bodyPr wrap="square" lIns="0" tIns="0" rIns="0" bIns="0" rtlCol="0">
                  <a:spAutoFit/>
                </a:bodyPr>
                <a:lstStyle/>
                <a:p>
                  <a:pPr>
                    <a:lnSpc>
                      <a:spcPct val="80000"/>
                    </a:lnSpc>
                  </a:pPr>
                  <a:r>
                    <a:rPr lang="en-US" sz="1200" dirty="0" smtClean="0">
                      <a:solidFill>
                        <a:schemeClr val="tx1">
                          <a:lumMod val="75000"/>
                          <a:lumOff val="25000"/>
                        </a:schemeClr>
                      </a:solidFill>
                      <a:latin typeface="Franklin Gothic Demi Cond" panose="020B0706030402020204" pitchFamily="34" charset="0"/>
                    </a:rPr>
                    <a:t>Rest of </a:t>
                  </a:r>
                </a:p>
                <a:p>
                  <a:pPr>
                    <a:lnSpc>
                      <a:spcPct val="80000"/>
                    </a:lnSpc>
                  </a:pPr>
                  <a:r>
                    <a:rPr lang="en-US" sz="1200" dirty="0" smtClean="0">
                      <a:solidFill>
                        <a:schemeClr val="tx1">
                          <a:lumMod val="75000"/>
                          <a:lumOff val="25000"/>
                        </a:schemeClr>
                      </a:solidFill>
                      <a:latin typeface="Franklin Gothic Demi Cond" panose="020B0706030402020204" pitchFamily="34" charset="0"/>
                    </a:rPr>
                    <a:t>Louisiana</a:t>
                  </a:r>
                  <a:endParaRPr lang="en-US" sz="1200" dirty="0">
                    <a:solidFill>
                      <a:schemeClr val="tx1">
                        <a:lumMod val="75000"/>
                        <a:lumOff val="25000"/>
                      </a:schemeClr>
                    </a:solidFill>
                    <a:latin typeface="Franklin Gothic Demi Cond" panose="020B0706030402020204" pitchFamily="34" charset="0"/>
                  </a:endParaRPr>
                </a:p>
              </p:txBody>
            </p:sp>
            <p:sp>
              <p:nvSpPr>
                <p:cNvPr id="38" name="Rectangle 37"/>
                <p:cNvSpPr/>
                <p:nvPr/>
              </p:nvSpPr>
              <p:spPr>
                <a:xfrm>
                  <a:off x="551517" y="2647940"/>
                  <a:ext cx="274320" cy="274322"/>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 name="TextBox 2"/>
            <p:cNvSpPr txBox="1"/>
            <p:nvPr/>
          </p:nvSpPr>
          <p:spPr>
            <a:xfrm>
              <a:off x="1863172" y="5680068"/>
              <a:ext cx="3145493" cy="215444"/>
            </a:xfrm>
            <a:prstGeom prst="rect">
              <a:avLst/>
            </a:prstGeom>
            <a:noFill/>
          </p:spPr>
          <p:txBody>
            <a:bodyPr wrap="square" lIns="0" tIns="0" rIns="0" bIns="0" rtlCol="0">
              <a:spAutoFit/>
            </a:bodyPr>
            <a:lstStyle/>
            <a:p>
              <a:pPr algn="ctr"/>
              <a:r>
                <a:rPr lang="en-US" sz="1400" dirty="0" smtClean="0">
                  <a:solidFill>
                    <a:schemeClr val="tx1">
                      <a:lumMod val="65000"/>
                      <a:lumOff val="35000"/>
                    </a:schemeClr>
                  </a:solidFill>
                  <a:latin typeface="Franklin Gothic Demi Cond" panose="020B0706030402020204" pitchFamily="34" charset="0"/>
                </a:rPr>
                <a:t>Average earnings</a:t>
              </a:r>
              <a:endParaRPr lang="en-US" sz="1400" dirty="0">
                <a:solidFill>
                  <a:schemeClr val="tx1">
                    <a:lumMod val="65000"/>
                    <a:lumOff val="35000"/>
                  </a:schemeClr>
                </a:solidFill>
                <a:latin typeface="Franklin Gothic Demi Cond" panose="020B0706030402020204" pitchFamily="34" charset="0"/>
              </a:endParaRPr>
            </a:p>
          </p:txBody>
        </p:sp>
        <p:cxnSp>
          <p:nvCxnSpPr>
            <p:cNvPr id="5" name="Straight Connector 4"/>
            <p:cNvCxnSpPr/>
            <p:nvPr/>
          </p:nvCxnSpPr>
          <p:spPr>
            <a:xfrm>
              <a:off x="1220466" y="5619812"/>
              <a:ext cx="4246557" cy="7951"/>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2" name="Chart 41"/>
          <p:cNvGraphicFramePr>
            <a:graphicFrameLocks/>
          </p:cNvGraphicFramePr>
          <p:nvPr>
            <p:extLst>
              <p:ext uri="{D42A27DB-BD31-4B8C-83A1-F6EECF244321}">
                <p14:modId xmlns:p14="http://schemas.microsoft.com/office/powerpoint/2010/main" val="1614576782"/>
              </p:ext>
            </p:extLst>
          </p:nvPr>
        </p:nvGraphicFramePr>
        <p:xfrm>
          <a:off x="3353761" y="2093741"/>
          <a:ext cx="4584254" cy="34534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4998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6895" y="1612002"/>
            <a:ext cx="1828130" cy="1600325"/>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8125" y="1601585"/>
            <a:ext cx="1828130" cy="1600325"/>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281" y="1641878"/>
            <a:ext cx="1828130" cy="1600325"/>
          </a:xfrm>
          <a:prstGeom prst="rect">
            <a:avLst/>
          </a:prstGeom>
        </p:spPr>
      </p:pic>
      <p:sp>
        <p:nvSpPr>
          <p:cNvPr id="30" name="Text Placeholder 29"/>
          <p:cNvSpPr>
            <a:spLocks noGrp="1"/>
          </p:cNvSpPr>
          <p:nvPr>
            <p:ph type="body" idx="28"/>
          </p:nvPr>
        </p:nvSpPr>
        <p:spPr>
          <a:xfrm>
            <a:off x="685800" y="523898"/>
            <a:ext cx="7772400" cy="451948"/>
          </a:xfrm>
        </p:spPr>
        <p:txBody>
          <a:bodyPr vert="horz" lIns="0" tIns="0" rIns="0" bIns="0" rtlCol="0" anchor="t">
            <a:normAutofit/>
          </a:bodyPr>
          <a:lstStyle/>
          <a:p>
            <a:r>
              <a:rPr lang="en-US" dirty="0" smtClean="0">
                <a:solidFill>
                  <a:srgbClr val="208B9C"/>
                </a:solidFill>
              </a:rPr>
              <a:t>Labor force</a:t>
            </a:r>
          </a:p>
        </p:txBody>
      </p:sp>
      <p:sp>
        <p:nvSpPr>
          <p:cNvPr id="29" name="Rectangle 9"/>
          <p:cNvSpPr>
            <a:spLocks noChangeArrowheads="1"/>
          </p:cNvSpPr>
          <p:nvPr/>
        </p:nvSpPr>
        <p:spPr bwMode="auto">
          <a:xfrm>
            <a:off x="1994478" y="620303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31" name="Rectangle 30"/>
          <p:cNvSpPr>
            <a:spLocks noChangeArrowheads="1"/>
          </p:cNvSpPr>
          <p:nvPr/>
        </p:nvSpPr>
        <p:spPr bwMode="auto">
          <a:xfrm>
            <a:off x="3303157" y="620303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33" name="Rectangle 32"/>
          <p:cNvSpPr>
            <a:spLocks noChangeArrowheads="1"/>
          </p:cNvSpPr>
          <p:nvPr/>
        </p:nvSpPr>
        <p:spPr bwMode="auto">
          <a:xfrm>
            <a:off x="5920512" y="620303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34" name="Rectangle 33"/>
          <p:cNvSpPr>
            <a:spLocks noChangeArrowheads="1"/>
          </p:cNvSpPr>
          <p:nvPr/>
        </p:nvSpPr>
        <p:spPr bwMode="auto">
          <a:xfrm>
            <a:off x="7229192" y="620303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39" name="Rectangle 38"/>
          <p:cNvSpPr>
            <a:spLocks noChangeArrowheads="1"/>
          </p:cNvSpPr>
          <p:nvPr/>
        </p:nvSpPr>
        <p:spPr bwMode="auto">
          <a:xfrm>
            <a:off x="685800" y="620303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grpSp>
        <p:nvGrpSpPr>
          <p:cNvPr id="18" name="Group 17"/>
          <p:cNvGrpSpPr/>
          <p:nvPr/>
        </p:nvGrpSpPr>
        <p:grpSpPr>
          <a:xfrm>
            <a:off x="4602308" y="6145715"/>
            <a:ext cx="1229008" cy="119062"/>
            <a:chOff x="685800" y="6165890"/>
            <a:chExt cx="1229008" cy="119062"/>
          </a:xfrm>
          <a:solidFill>
            <a:srgbClr val="208B9C"/>
          </a:solidFill>
        </p:grpSpPr>
        <p:sp>
          <p:nvSpPr>
            <p:cNvPr id="19"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0"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21" name="TextBox 20"/>
          <p:cNvSpPr txBox="1"/>
          <p:nvPr/>
        </p:nvSpPr>
        <p:spPr>
          <a:xfrm>
            <a:off x="4604525" y="6274470"/>
            <a:ext cx="1229008" cy="200055"/>
          </a:xfrm>
          <a:prstGeom prst="rect">
            <a:avLst/>
          </a:prstGeom>
          <a:noFill/>
        </p:spPr>
        <p:txBody>
          <a:bodyPr wrap="square" lIns="0" tIns="0" rIns="0" bIns="0" rtlCol="0">
            <a:spAutoFit/>
          </a:bodyPr>
          <a:lstStyle/>
          <a:p>
            <a:r>
              <a:rPr lang="en-US" sz="1300" dirty="0">
                <a:solidFill>
                  <a:srgbClr val="208B9C"/>
                </a:solidFill>
                <a:latin typeface="Franklin Gothic Demi Cond" panose="020B0706030402020204" pitchFamily="34" charset="0"/>
              </a:rPr>
              <a:t>section 04</a:t>
            </a:r>
          </a:p>
        </p:txBody>
      </p:sp>
      <p:sp>
        <p:nvSpPr>
          <p:cNvPr id="23" name="Text Placeholder 5"/>
          <p:cNvSpPr txBox="1">
            <a:spLocks/>
          </p:cNvSpPr>
          <p:nvPr/>
        </p:nvSpPr>
        <p:spPr>
          <a:xfrm>
            <a:off x="3223486" y="6550328"/>
            <a:ext cx="5029200" cy="137153"/>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defRPr/>
            </a:pPr>
            <a:r>
              <a:rPr lang="en-US" dirty="0">
                <a:solidFill>
                  <a:schemeClr val="tx1"/>
                </a:solidFill>
                <a:latin typeface="Franklin Gothic Book"/>
              </a:rPr>
              <a:t>Source: </a:t>
            </a:r>
            <a:r>
              <a:rPr lang="en-US" dirty="0">
                <a:solidFill>
                  <a:schemeClr val="tx1"/>
                </a:solidFill>
              </a:rPr>
              <a:t>LEHD, OTM, U.S. Census Bureau</a:t>
            </a:r>
            <a:endParaRPr lang="en-US" dirty="0">
              <a:solidFill>
                <a:schemeClr val="tx1"/>
              </a:solidFill>
              <a:latin typeface="Franklin Gothic Book"/>
            </a:endParaRPr>
          </a:p>
        </p:txBody>
      </p:sp>
      <p:sp>
        <p:nvSpPr>
          <p:cNvPr id="26" name="Rectangle 25"/>
          <p:cNvSpPr/>
          <p:nvPr/>
        </p:nvSpPr>
        <p:spPr>
          <a:xfrm>
            <a:off x="685800" y="5268316"/>
            <a:ext cx="7299590" cy="861774"/>
          </a:xfrm>
          <a:prstGeom prst="rect">
            <a:avLst/>
          </a:prstGeom>
        </p:spPr>
        <p:txBody>
          <a:bodyPr wrap="square" lIns="0" tIns="0" rIns="0" bIns="0">
            <a:spAutoFit/>
          </a:bodyPr>
          <a:lstStyle/>
          <a:p>
            <a:pPr marL="0" lvl="1"/>
            <a:r>
              <a:rPr lang="en-US" sz="1400" b="1" dirty="0" smtClean="0">
                <a:solidFill>
                  <a:srgbClr val="208B9C"/>
                </a:solidFill>
                <a:latin typeface="Franklin Gothic Book" panose="020B0503020102020204" pitchFamily="34" charset="0"/>
              </a:rPr>
              <a:t>Questions:</a:t>
            </a:r>
            <a:endParaRPr lang="en-US" sz="1400" b="1" dirty="0">
              <a:solidFill>
                <a:srgbClr val="208B9C"/>
              </a:solidFill>
              <a:latin typeface="Franklin Gothic Book" panose="020B0503020102020204" pitchFamily="34" charset="0"/>
            </a:endParaRPr>
          </a:p>
          <a:p>
            <a:pPr marL="285750" lvl="1" indent="-285750">
              <a:buFont typeface="Arial" panose="020B0604020202020204" pitchFamily="34" charset="0"/>
              <a:buChar char="•"/>
            </a:pPr>
            <a:r>
              <a:rPr lang="en-US" sz="1400" dirty="0" smtClean="0">
                <a:latin typeface="Franklin Gothic Book" panose="020B0503020102020204" pitchFamily="34" charset="0"/>
              </a:rPr>
              <a:t>How many people employed in the region actually reside outside the region?  How many who live in the region commute to jobs outside the region? </a:t>
            </a:r>
          </a:p>
          <a:p>
            <a:pPr marL="285750" lvl="1" indent="-285750">
              <a:buFont typeface="Arial" panose="020B0604020202020204" pitchFamily="34" charset="0"/>
              <a:buChar char="•"/>
            </a:pPr>
            <a:r>
              <a:rPr lang="en-US" sz="1400" dirty="0" smtClean="0">
                <a:latin typeface="Franklin Gothic Book" panose="020B0503020102020204" pitchFamily="34" charset="0"/>
              </a:rPr>
              <a:t>What are the implications for the region’s economic development efforts?</a:t>
            </a:r>
            <a:endParaRPr lang="en-US" sz="1400" dirty="0">
              <a:latin typeface="Franklin Gothic Book" panose="020B0503020102020204" pitchFamily="34" charset="0"/>
            </a:endParaRPr>
          </a:p>
        </p:txBody>
      </p:sp>
      <p:graphicFrame>
        <p:nvGraphicFramePr>
          <p:cNvPr id="27" name="Content Placeholder 14"/>
          <p:cNvGraphicFramePr>
            <a:graphicFrameLocks noGrp="1"/>
          </p:cNvGraphicFramePr>
          <p:nvPr>
            <p:ph sz="quarter" idx="15"/>
            <p:extLst/>
          </p:nvPr>
        </p:nvGraphicFramePr>
        <p:xfrm>
          <a:off x="671455" y="3198107"/>
          <a:ext cx="3961505" cy="2016537"/>
        </p:xfrm>
        <a:graphic>
          <a:graphicData uri="http://schemas.openxmlformats.org/drawingml/2006/table">
            <a:tbl>
              <a:tblPr firstRow="1">
                <a:tableStyleId>{74C1A8A3-306A-4EB7-A6B1-4F7E0EB9C5D6}</a:tableStyleId>
              </a:tblPr>
              <a:tblGrid>
                <a:gridCol w="2178425"/>
                <a:gridCol w="815340"/>
                <a:gridCol w="967740"/>
              </a:tblGrid>
              <a:tr h="468049">
                <a:tc>
                  <a:txBody>
                    <a:bodyPr/>
                    <a:lstStyle/>
                    <a:p>
                      <a:pPr algn="l" fontAlgn="b"/>
                      <a:r>
                        <a:rPr lang="en-US" sz="1500" b="0" i="0" u="none" strike="noStrike" dirty="0" smtClean="0">
                          <a:solidFill>
                            <a:srgbClr val="208B9C"/>
                          </a:solidFill>
                          <a:effectLst/>
                          <a:latin typeface="Franklin Gothic Demi Cond" panose="020B0706030402020204" pitchFamily="34" charset="0"/>
                        </a:rPr>
                        <a:t>Population</a:t>
                      </a:r>
                      <a:endParaRPr lang="en-US" sz="1500" b="0" i="0" u="none" strike="noStrike" dirty="0">
                        <a:solidFill>
                          <a:srgbClr val="208B9C"/>
                        </a:solidFill>
                        <a:effectLst/>
                        <a:latin typeface="Franklin Gothic Demi Cond" panose="020B07060304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fontAlgn="b"/>
                      <a:r>
                        <a:rPr lang="en-US" sz="1500" b="0" i="0" u="none" strike="noStrike" dirty="0" smtClean="0">
                          <a:solidFill>
                            <a:srgbClr val="208B9C"/>
                          </a:solidFill>
                          <a:effectLst/>
                          <a:latin typeface="Franklin Gothic Demi Cond" panose="020B0706030402020204" pitchFamily="34" charset="0"/>
                        </a:rPr>
                        <a:t>2013</a:t>
                      </a:r>
                      <a:r>
                        <a:rPr lang="en-US" sz="1500" b="0" i="0" u="none" strike="noStrike" baseline="0" dirty="0" smtClean="0">
                          <a:solidFill>
                            <a:srgbClr val="208B9C"/>
                          </a:solidFill>
                          <a:effectLst/>
                          <a:latin typeface="Franklin Gothic Demi Cond" panose="020B0706030402020204" pitchFamily="34" charset="0"/>
                        </a:rPr>
                        <a:t> Jobs</a:t>
                      </a:r>
                      <a:endParaRPr lang="en-US" sz="1500" b="0" i="0" u="none" strike="noStrike" dirty="0">
                        <a:solidFill>
                          <a:srgbClr val="208B9C"/>
                        </a:solidFill>
                        <a:effectLst/>
                        <a:latin typeface="Franklin Gothic Demi Cond" panose="020B07060304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b"/>
                      <a:r>
                        <a:rPr lang="en-US" sz="1500" b="0" u="none" strike="noStrike" dirty="0" smtClean="0">
                          <a:solidFill>
                            <a:srgbClr val="208B9C"/>
                          </a:solidFill>
                          <a:effectLst/>
                          <a:latin typeface="Franklin Gothic Demi Cond" panose="020B0706030402020204" pitchFamily="34" charset="0"/>
                        </a:rPr>
                        <a:t>Proportion</a:t>
                      </a:r>
                      <a:endParaRPr lang="en-US" sz="1500" b="0" i="0" u="none" strike="noStrike" dirty="0">
                        <a:solidFill>
                          <a:srgbClr val="208B9C"/>
                        </a:solidFill>
                        <a:effectLst/>
                        <a:latin typeface="Franklin Gothic Demi Cond" panose="020B07060304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31577">
                <a:tc>
                  <a:txBody>
                    <a:bodyPr/>
                    <a:lstStyle/>
                    <a:p>
                      <a:pPr algn="l" fontAlgn="b"/>
                      <a:r>
                        <a:rPr lang="en-US" sz="1400" u="none" strike="noStrike" dirty="0" smtClean="0">
                          <a:solidFill>
                            <a:schemeClr val="tx1">
                              <a:lumMod val="75000"/>
                              <a:lumOff val="25000"/>
                            </a:schemeClr>
                          </a:solidFill>
                          <a:effectLst/>
                          <a:latin typeface="Franklin Gothic Book" panose="020B0503020102020204" pitchFamily="34" charset="0"/>
                        </a:rPr>
                        <a:t>Employed in Region</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20,458</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12700"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100.0%</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12700"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r h="425499">
                <a:tc>
                  <a:txBody>
                    <a:bodyPr/>
                    <a:lstStyle/>
                    <a:p>
                      <a:pPr algn="l" fontAlgn="b"/>
                      <a:r>
                        <a:rPr lang="en-US" sz="1400" b="0" i="0" u="none" strike="noStrike" dirty="0" smtClean="0">
                          <a:solidFill>
                            <a:schemeClr val="tx1">
                              <a:lumMod val="75000"/>
                              <a:lumOff val="25000"/>
                            </a:schemeClr>
                          </a:solidFill>
                          <a:effectLst/>
                          <a:latin typeface="Franklin Gothic Book" panose="020B0503020102020204" pitchFamily="34" charset="0"/>
                        </a:rPr>
                        <a:t>Employed</a:t>
                      </a:r>
                      <a:r>
                        <a:rPr lang="en-US" sz="1400" b="0" i="0" u="none" strike="noStrike" baseline="0" dirty="0" smtClean="0">
                          <a:solidFill>
                            <a:schemeClr val="tx1">
                              <a:lumMod val="75000"/>
                              <a:lumOff val="25000"/>
                            </a:schemeClr>
                          </a:solidFill>
                          <a:effectLst/>
                          <a:latin typeface="Franklin Gothic Book" panose="020B0503020102020204" pitchFamily="34" charset="0"/>
                        </a:rPr>
                        <a:t> in Region but Living Outside</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45720" marR="4572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6,772</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33.1%</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r h="425499">
                <a:tc>
                  <a:txBody>
                    <a:bodyPr/>
                    <a:lstStyle/>
                    <a:p>
                      <a:pPr algn="l" fontAlgn="b"/>
                      <a:r>
                        <a:rPr lang="en-US" sz="1400" b="0" i="0" u="none" strike="noStrike" dirty="0" smtClean="0">
                          <a:solidFill>
                            <a:schemeClr val="tx1">
                              <a:lumMod val="75000"/>
                              <a:lumOff val="25000"/>
                            </a:schemeClr>
                          </a:solidFill>
                          <a:effectLst/>
                          <a:latin typeface="Franklin Gothic Book" panose="020B0503020102020204" pitchFamily="34" charset="0"/>
                        </a:rPr>
                        <a:t>Employed</a:t>
                      </a:r>
                      <a:r>
                        <a:rPr lang="en-US" sz="1400" b="0" i="0" u="none" strike="noStrike" baseline="0" dirty="0" smtClean="0">
                          <a:solidFill>
                            <a:schemeClr val="tx1">
                              <a:lumMod val="75000"/>
                              <a:lumOff val="25000"/>
                            </a:schemeClr>
                          </a:solidFill>
                          <a:effectLst/>
                          <a:latin typeface="Franklin Gothic Book" panose="020B0503020102020204" pitchFamily="34" charset="0"/>
                        </a:rPr>
                        <a:t> and Living in Region</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45720" marR="4572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13,686</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66.9%</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bl>
          </a:graphicData>
        </a:graphic>
      </p:graphicFrame>
      <p:sp>
        <p:nvSpPr>
          <p:cNvPr id="38" name="Rectangle 37"/>
          <p:cNvSpPr/>
          <p:nvPr/>
        </p:nvSpPr>
        <p:spPr>
          <a:xfrm>
            <a:off x="1038745" y="1334198"/>
            <a:ext cx="1290418" cy="338554"/>
          </a:xfrm>
          <a:prstGeom prst="rect">
            <a:avLst/>
          </a:prstGeom>
        </p:spPr>
        <p:txBody>
          <a:bodyPr wrap="none">
            <a:spAutoFit/>
          </a:bodyPr>
          <a:lstStyle/>
          <a:p>
            <a:r>
              <a:rPr lang="en-US" sz="1600" dirty="0" smtClean="0">
                <a:solidFill>
                  <a:schemeClr val="tx1">
                    <a:lumMod val="75000"/>
                    <a:lumOff val="25000"/>
                  </a:schemeClr>
                </a:solidFill>
                <a:latin typeface="Franklin Gothic Demi Cond" panose="020B0706030402020204" pitchFamily="34" charset="0"/>
              </a:rPr>
              <a:t>In-Commuters</a:t>
            </a:r>
            <a:endParaRPr lang="en-US" sz="1600" dirty="0">
              <a:solidFill>
                <a:schemeClr val="tx1">
                  <a:lumMod val="75000"/>
                  <a:lumOff val="25000"/>
                </a:schemeClr>
              </a:solidFill>
              <a:latin typeface="Franklin Gothic Demi Cond" panose="020B0706030402020204" pitchFamily="34" charset="0"/>
            </a:endParaRPr>
          </a:p>
        </p:txBody>
      </p:sp>
      <p:sp>
        <p:nvSpPr>
          <p:cNvPr id="45" name="Rectangle 44"/>
          <p:cNvSpPr/>
          <p:nvPr/>
        </p:nvSpPr>
        <p:spPr>
          <a:xfrm>
            <a:off x="3537031" y="1330176"/>
            <a:ext cx="1860470" cy="338554"/>
          </a:xfrm>
          <a:prstGeom prst="rect">
            <a:avLst/>
          </a:prstGeom>
        </p:spPr>
        <p:txBody>
          <a:bodyPr wrap="square">
            <a:spAutoFit/>
          </a:bodyPr>
          <a:lstStyle/>
          <a:p>
            <a:r>
              <a:rPr lang="en-US" sz="1600" dirty="0">
                <a:solidFill>
                  <a:schemeClr val="tx1">
                    <a:lumMod val="75000"/>
                    <a:lumOff val="25000"/>
                  </a:schemeClr>
                </a:solidFill>
                <a:latin typeface="Franklin Gothic Demi Cond" panose="020B0706030402020204" pitchFamily="34" charset="0"/>
              </a:rPr>
              <a:t>Same </a:t>
            </a:r>
            <a:r>
              <a:rPr lang="en-US" sz="1600" dirty="0" smtClean="0">
                <a:solidFill>
                  <a:schemeClr val="tx1">
                    <a:lumMod val="75000"/>
                    <a:lumOff val="25000"/>
                  </a:schemeClr>
                </a:solidFill>
                <a:latin typeface="Franklin Gothic Demi Cond" panose="020B0706030402020204" pitchFamily="34" charset="0"/>
              </a:rPr>
              <a:t>Work/Home</a:t>
            </a:r>
            <a:endParaRPr lang="en-US" sz="1600" dirty="0">
              <a:solidFill>
                <a:schemeClr val="tx1">
                  <a:lumMod val="75000"/>
                  <a:lumOff val="25000"/>
                </a:schemeClr>
              </a:solidFill>
              <a:latin typeface="Franklin Gothic Demi Cond" panose="020B0706030402020204" pitchFamily="34" charset="0"/>
            </a:endParaRPr>
          </a:p>
        </p:txBody>
      </p:sp>
      <p:sp>
        <p:nvSpPr>
          <p:cNvPr id="51" name="Rectangle 50"/>
          <p:cNvSpPr/>
          <p:nvPr/>
        </p:nvSpPr>
        <p:spPr>
          <a:xfrm>
            <a:off x="1637145" y="2140727"/>
            <a:ext cx="651653" cy="338554"/>
          </a:xfrm>
          <a:prstGeom prst="rect">
            <a:avLst/>
          </a:prstGeom>
        </p:spPr>
        <p:txBody>
          <a:bodyPr wrap="none">
            <a:spAutoFit/>
          </a:bodyPr>
          <a:lstStyle/>
          <a:p>
            <a:r>
              <a:rPr lang="en-US" sz="1600" dirty="0" smtClean="0">
                <a:ln w="0"/>
                <a:solidFill>
                  <a:schemeClr val="tx1">
                    <a:lumMod val="75000"/>
                    <a:lumOff val="25000"/>
                  </a:schemeClr>
                </a:solidFill>
                <a:latin typeface="Franklin Gothic Demi Cond" panose="020B0706030402020204" pitchFamily="34" charset="0"/>
              </a:rPr>
              <a:t>6,772</a:t>
            </a:r>
            <a:endParaRPr lang="en-US" sz="1600" dirty="0">
              <a:ln w="0"/>
              <a:solidFill>
                <a:schemeClr val="tx1">
                  <a:lumMod val="75000"/>
                  <a:lumOff val="25000"/>
                </a:schemeClr>
              </a:solidFill>
              <a:latin typeface="Franklin Gothic Demi Cond" panose="020B0706030402020204" pitchFamily="34" charset="0"/>
            </a:endParaRPr>
          </a:p>
        </p:txBody>
      </p:sp>
      <p:sp>
        <p:nvSpPr>
          <p:cNvPr id="52" name="Rectangle 51"/>
          <p:cNvSpPr/>
          <p:nvPr/>
        </p:nvSpPr>
        <p:spPr>
          <a:xfrm>
            <a:off x="4056911" y="2145451"/>
            <a:ext cx="758541" cy="338554"/>
          </a:xfrm>
          <a:prstGeom prst="rect">
            <a:avLst/>
          </a:prstGeom>
        </p:spPr>
        <p:txBody>
          <a:bodyPr wrap="none">
            <a:spAutoFit/>
          </a:bodyPr>
          <a:lstStyle/>
          <a:p>
            <a:r>
              <a:rPr lang="en-US" sz="1600" dirty="0" smtClean="0">
                <a:ln w="0"/>
                <a:solidFill>
                  <a:schemeClr val="tx1">
                    <a:lumMod val="75000"/>
                    <a:lumOff val="25000"/>
                  </a:schemeClr>
                </a:solidFill>
                <a:latin typeface="Franklin Gothic Demi Cond" panose="020B0706030402020204" pitchFamily="34" charset="0"/>
              </a:rPr>
              <a:t>13,686</a:t>
            </a:r>
            <a:endParaRPr lang="en-US" sz="1600" dirty="0">
              <a:solidFill>
                <a:schemeClr val="tx1">
                  <a:lumMod val="75000"/>
                  <a:lumOff val="25000"/>
                </a:schemeClr>
              </a:solidFill>
              <a:latin typeface="Franklin Gothic Demi Cond" panose="020B0706030402020204" pitchFamily="34" charset="0"/>
            </a:endParaRPr>
          </a:p>
        </p:txBody>
      </p:sp>
      <p:pic>
        <p:nvPicPr>
          <p:cNvPr id="35" name="Picture 2" descr="https://cdn3.iconfinder.com/data/icons/iconic-1/32/curved_arrow-5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3676" y="2326283"/>
            <a:ext cx="753896" cy="565422"/>
          </a:xfrm>
          <a:prstGeom prst="rect">
            <a:avLst/>
          </a:prstGeom>
          <a:noFill/>
          <a:scene3d>
            <a:camera prst="orthographicFront">
              <a:rot lat="0" lon="0" rev="4200000"/>
            </a:camera>
            <a:lightRig rig="threePt" dir="t"/>
          </a:scene3d>
          <a:extLst>
            <a:ext uri="{909E8E84-426E-40DD-AFC4-6F175D3DCCD1}">
              <a14:hiddenFill xmlns:a14="http://schemas.microsoft.com/office/drawing/2010/main">
                <a:solidFill>
                  <a:srgbClr val="FFFFFF"/>
                </a:solidFill>
              </a14:hiddenFill>
            </a:ext>
          </a:extLst>
        </p:spPr>
      </p:pic>
      <p:pic>
        <p:nvPicPr>
          <p:cNvPr id="36" name="Picture 2" descr="https://cdn3.iconfinder.com/data/icons/iconic-1/32/curved_arrow-5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294437" flipH="1">
            <a:off x="2055959" y="1649422"/>
            <a:ext cx="772642" cy="579482"/>
          </a:xfrm>
          <a:prstGeom prst="rect">
            <a:avLst/>
          </a:prstGeom>
          <a:noFill/>
          <a:scene3d>
            <a:camera prst="orthographicFront">
              <a:rot lat="0" lon="0" rev="1800000"/>
            </a:camera>
            <a:lightRig rig="threePt" dir="t"/>
          </a:scene3d>
          <a:extLst>
            <a:ext uri="{909E8E84-426E-40DD-AFC4-6F175D3DCCD1}">
              <a14:hiddenFill xmlns:a14="http://schemas.microsoft.com/office/drawing/2010/main">
                <a:solidFill>
                  <a:srgbClr val="FFFFFF"/>
                </a:solidFill>
              </a14:hiddenFill>
            </a:ext>
          </a:extLst>
        </p:spPr>
      </p:pic>
      <p:pic>
        <p:nvPicPr>
          <p:cNvPr id="40" name="Picture 2" descr="https://cdn3.iconfinder.com/data/icons/iconic-1/32/curved_arrow-51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9189" y="1743502"/>
            <a:ext cx="633984" cy="475488"/>
          </a:xfrm>
          <a:prstGeom prst="rect">
            <a:avLst/>
          </a:prstGeom>
          <a:noFill/>
          <a:scene3d>
            <a:camera prst="orthographicFront">
              <a:rot lat="0" lon="0" rev="2100000"/>
            </a:camera>
            <a:lightRig rig="threePt" dir="t"/>
          </a:scene3d>
          <a:extLst>
            <a:ext uri="{909E8E84-426E-40DD-AFC4-6F175D3DCCD1}">
              <a14:hiddenFill xmlns:a14="http://schemas.microsoft.com/office/drawing/2010/main">
                <a:solidFill>
                  <a:srgbClr val="FFFFFF"/>
                </a:solidFill>
              </a14:hiddenFill>
            </a:ext>
          </a:extLst>
        </p:spPr>
      </p:pic>
      <p:pic>
        <p:nvPicPr>
          <p:cNvPr id="41" name="Picture 2" descr="https://cdn3.iconfinder.com/data/icons/iconic-1/32/curved_arrow-51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722671">
            <a:off x="4123616" y="2328969"/>
            <a:ext cx="633984" cy="475488"/>
          </a:xfrm>
          <a:prstGeom prst="rect">
            <a:avLst/>
          </a:prstGeom>
          <a:noFill/>
          <a:scene3d>
            <a:camera prst="orthographicFront">
              <a:rot lat="0" lon="0" rev="900000"/>
            </a:camera>
            <a:lightRig rig="threePt" dir="t"/>
          </a:scene3d>
          <a:extLst>
            <a:ext uri="{909E8E84-426E-40DD-AFC4-6F175D3DCCD1}">
              <a14:hiddenFill xmlns:a14="http://schemas.microsoft.com/office/drawing/2010/main">
                <a:solidFill>
                  <a:srgbClr val="FFFFFF"/>
                </a:solidFill>
              </a14:hiddenFill>
            </a:ext>
          </a:extLst>
        </p:spPr>
      </p:pic>
      <p:sp>
        <p:nvSpPr>
          <p:cNvPr id="28" name="Title 1"/>
          <p:cNvSpPr txBox="1">
            <a:spLocks/>
          </p:cNvSpPr>
          <p:nvPr/>
        </p:nvSpPr>
        <p:spPr>
          <a:xfrm>
            <a:off x="676548" y="648850"/>
            <a:ext cx="8229111" cy="838200"/>
          </a:xfrm>
          <a:prstGeom prst="rect">
            <a:avLst/>
          </a:prstGeom>
        </p:spPr>
        <p:txBody>
          <a:bodyPr vert="horz" lIns="0" tIns="0" rIns="0" bIns="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chemeClr val="tx1">
                    <a:lumMod val="75000"/>
                    <a:lumOff val="25000"/>
                  </a:schemeClr>
                </a:solidFill>
                <a:latin typeface="Franklin Gothic Book" panose="020B0503020102020204" pitchFamily="34" charset="0"/>
              </a:rPr>
              <a:t>Journey to Work</a:t>
            </a:r>
            <a:endParaRPr lang="en-US" sz="2800" dirty="0">
              <a:solidFill>
                <a:schemeClr val="tx1">
                  <a:lumMod val="75000"/>
                  <a:lumOff val="25000"/>
                </a:schemeClr>
              </a:solidFill>
              <a:latin typeface="Franklin Gothic Book" panose="020B0503020102020204" pitchFamily="34" charset="0"/>
            </a:endParaRPr>
          </a:p>
        </p:txBody>
      </p:sp>
      <p:sp>
        <p:nvSpPr>
          <p:cNvPr id="44" name="Rectangle 43"/>
          <p:cNvSpPr/>
          <p:nvPr/>
        </p:nvSpPr>
        <p:spPr>
          <a:xfrm>
            <a:off x="6469834" y="1318169"/>
            <a:ext cx="1412246" cy="338554"/>
          </a:xfrm>
          <a:prstGeom prst="rect">
            <a:avLst/>
          </a:prstGeom>
        </p:spPr>
        <p:txBody>
          <a:bodyPr wrap="none">
            <a:spAutoFit/>
          </a:bodyPr>
          <a:lstStyle/>
          <a:p>
            <a:r>
              <a:rPr lang="en-US" sz="1600" dirty="0" smtClean="0">
                <a:solidFill>
                  <a:schemeClr val="tx1">
                    <a:lumMod val="75000"/>
                    <a:lumOff val="25000"/>
                  </a:schemeClr>
                </a:solidFill>
                <a:latin typeface="Franklin Gothic Demi Cond" panose="020B0706030402020204" pitchFamily="34" charset="0"/>
              </a:rPr>
              <a:t>Out-Commuters</a:t>
            </a:r>
            <a:endParaRPr lang="en-US" sz="1600" dirty="0">
              <a:solidFill>
                <a:schemeClr val="tx1">
                  <a:lumMod val="75000"/>
                  <a:lumOff val="25000"/>
                </a:schemeClr>
              </a:solidFill>
              <a:latin typeface="Franklin Gothic Demi Cond" panose="020B0706030402020204" pitchFamily="34" charset="0"/>
            </a:endParaRPr>
          </a:p>
        </p:txBody>
      </p:sp>
      <p:sp>
        <p:nvSpPr>
          <p:cNvPr id="46" name="Rectangle 45"/>
          <p:cNvSpPr/>
          <p:nvPr/>
        </p:nvSpPr>
        <p:spPr>
          <a:xfrm>
            <a:off x="7125334" y="2177133"/>
            <a:ext cx="756746" cy="338554"/>
          </a:xfrm>
          <a:prstGeom prst="rect">
            <a:avLst/>
          </a:prstGeom>
        </p:spPr>
        <p:txBody>
          <a:bodyPr wrap="none">
            <a:spAutoFit/>
          </a:bodyPr>
          <a:lstStyle/>
          <a:p>
            <a:r>
              <a:rPr lang="en-US" sz="1600" dirty="0" smtClean="0">
                <a:ln w="0"/>
                <a:solidFill>
                  <a:schemeClr val="tx1">
                    <a:lumMod val="75000"/>
                    <a:lumOff val="25000"/>
                  </a:schemeClr>
                </a:solidFill>
                <a:latin typeface="Franklin Gothic Demi Cond" panose="020B0706030402020204" pitchFamily="34" charset="0"/>
              </a:rPr>
              <a:t>19,293</a:t>
            </a:r>
            <a:endParaRPr lang="en-US" sz="1600" dirty="0">
              <a:ln w="0"/>
              <a:solidFill>
                <a:schemeClr val="tx1">
                  <a:lumMod val="75000"/>
                  <a:lumOff val="25000"/>
                </a:schemeClr>
              </a:solidFill>
              <a:latin typeface="Franklin Gothic Demi Cond" panose="020B0706030402020204" pitchFamily="34" charset="0"/>
            </a:endParaRPr>
          </a:p>
        </p:txBody>
      </p:sp>
      <p:pic>
        <p:nvPicPr>
          <p:cNvPr id="47" name="Picture 2" descr="https://cdn3.iconfinder.com/data/icons/iconic-1/32/curved_arrow-5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0882" y="1713142"/>
            <a:ext cx="817721" cy="613291"/>
          </a:xfrm>
          <a:prstGeom prst="rect">
            <a:avLst/>
          </a:prstGeom>
          <a:noFill/>
          <a:scene3d>
            <a:camera prst="orthographicFront">
              <a:rot lat="0" lon="0" rev="2400000"/>
            </a:camera>
            <a:lightRig rig="threePt" dir="t"/>
          </a:scene3d>
          <a:extLst>
            <a:ext uri="{909E8E84-426E-40DD-AFC4-6F175D3DCCD1}">
              <a14:hiddenFill xmlns:a14="http://schemas.microsoft.com/office/drawing/2010/main">
                <a:solidFill>
                  <a:srgbClr val="FFFFFF"/>
                </a:solidFill>
              </a14:hiddenFill>
            </a:ext>
          </a:extLst>
        </p:spPr>
      </p:pic>
      <p:pic>
        <p:nvPicPr>
          <p:cNvPr id="48" name="Picture 2" descr="https://cdn3.iconfinder.com/data/icons/iconic-1/32/curved_arrow-5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294437" flipH="1">
            <a:off x="6316705" y="1980903"/>
            <a:ext cx="811228" cy="608422"/>
          </a:xfrm>
          <a:prstGeom prst="rect">
            <a:avLst/>
          </a:prstGeom>
          <a:noFill/>
          <a:scene3d>
            <a:camera prst="orthographicFront">
              <a:rot lat="0" lon="0" rev="1200000"/>
            </a:camera>
            <a:lightRig rig="threePt" dir="t"/>
          </a:scene3d>
          <a:extLst>
            <a:ext uri="{909E8E84-426E-40DD-AFC4-6F175D3DCCD1}">
              <a14:hiddenFill xmlns:a14="http://schemas.microsoft.com/office/drawing/2010/main">
                <a:solidFill>
                  <a:srgbClr val="FFFFFF"/>
                </a:solidFill>
              </a14:hiddenFill>
            </a:ext>
          </a:extLst>
        </p:spPr>
      </p:pic>
      <p:graphicFrame>
        <p:nvGraphicFramePr>
          <p:cNvPr id="49" name="Content Placeholder 14"/>
          <p:cNvGraphicFramePr>
            <a:graphicFrameLocks noGrp="1"/>
          </p:cNvGraphicFramePr>
          <p:nvPr>
            <p:ph sz="quarter" idx="15"/>
            <p:extLst/>
          </p:nvPr>
        </p:nvGraphicFramePr>
        <p:xfrm>
          <a:off x="5004464" y="3197450"/>
          <a:ext cx="3747589" cy="2016537"/>
        </p:xfrm>
        <a:graphic>
          <a:graphicData uri="http://schemas.openxmlformats.org/drawingml/2006/table">
            <a:tbl>
              <a:tblPr firstRow="1">
                <a:tableStyleId>{74C1A8A3-306A-4EB7-A6B1-4F7E0EB9C5D6}</a:tableStyleId>
              </a:tblPr>
              <a:tblGrid>
                <a:gridCol w="2135476"/>
                <a:gridCol w="678180"/>
                <a:gridCol w="933933"/>
              </a:tblGrid>
              <a:tr h="468049">
                <a:tc>
                  <a:txBody>
                    <a:bodyPr/>
                    <a:lstStyle/>
                    <a:p>
                      <a:pPr algn="l" fontAlgn="b"/>
                      <a:r>
                        <a:rPr lang="en-US" sz="1500" b="0" i="0" u="none" strike="noStrike" dirty="0" smtClean="0">
                          <a:solidFill>
                            <a:srgbClr val="208B9C"/>
                          </a:solidFill>
                          <a:effectLst/>
                          <a:latin typeface="Franklin Gothic Demi Cond" panose="020B0706030402020204" pitchFamily="34" charset="0"/>
                        </a:rPr>
                        <a:t>Population</a:t>
                      </a:r>
                      <a:endParaRPr lang="en-US" sz="1500" b="0" i="0" u="none" strike="noStrike" dirty="0">
                        <a:solidFill>
                          <a:srgbClr val="208B9C"/>
                        </a:solidFill>
                        <a:effectLst/>
                        <a:latin typeface="Franklin Gothic Demi Cond" panose="020B07060304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fontAlgn="b"/>
                      <a:r>
                        <a:rPr lang="en-US" sz="1500" b="0" i="0" u="none" strike="noStrike" dirty="0" smtClean="0">
                          <a:solidFill>
                            <a:srgbClr val="208B9C"/>
                          </a:solidFill>
                          <a:effectLst/>
                          <a:latin typeface="Franklin Gothic Demi Cond" panose="020B0706030402020204" pitchFamily="34" charset="0"/>
                        </a:rPr>
                        <a:t>2013</a:t>
                      </a:r>
                      <a:r>
                        <a:rPr lang="en-US" sz="1500" b="0" i="0" u="none" strike="noStrike" baseline="0" dirty="0" smtClean="0">
                          <a:solidFill>
                            <a:srgbClr val="208B9C"/>
                          </a:solidFill>
                          <a:effectLst/>
                          <a:latin typeface="Franklin Gothic Demi Cond" panose="020B0706030402020204" pitchFamily="34" charset="0"/>
                        </a:rPr>
                        <a:t> Jobs</a:t>
                      </a:r>
                      <a:endParaRPr lang="en-US" sz="1500" b="0" i="0" u="none" strike="noStrike" dirty="0">
                        <a:solidFill>
                          <a:srgbClr val="208B9C"/>
                        </a:solidFill>
                        <a:effectLst/>
                        <a:latin typeface="Franklin Gothic Demi Cond" panose="020B07060304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b"/>
                      <a:r>
                        <a:rPr lang="en-US" sz="1500" b="0" u="none" strike="noStrike" dirty="0" smtClean="0">
                          <a:solidFill>
                            <a:srgbClr val="208B9C"/>
                          </a:solidFill>
                          <a:effectLst/>
                          <a:latin typeface="Franklin Gothic Demi Cond" panose="020B0706030402020204" pitchFamily="34" charset="0"/>
                        </a:rPr>
                        <a:t>Proportion</a:t>
                      </a:r>
                      <a:endParaRPr lang="en-US" sz="1500" b="0" i="0" u="none" strike="noStrike" dirty="0">
                        <a:solidFill>
                          <a:srgbClr val="208B9C"/>
                        </a:solidFill>
                        <a:effectLst/>
                        <a:latin typeface="Franklin Gothic Demi Cond" panose="020B07060304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31577">
                <a:tc>
                  <a:txBody>
                    <a:bodyPr/>
                    <a:lstStyle/>
                    <a:p>
                      <a:pPr algn="l" fontAlgn="b"/>
                      <a:r>
                        <a:rPr lang="en-US" sz="1400" u="none" strike="noStrike" dirty="0" smtClean="0">
                          <a:solidFill>
                            <a:schemeClr val="tx1">
                              <a:lumMod val="75000"/>
                              <a:lumOff val="25000"/>
                            </a:schemeClr>
                          </a:solidFill>
                          <a:effectLst/>
                          <a:latin typeface="Franklin Gothic Book" panose="020B0503020102020204" pitchFamily="34" charset="0"/>
                        </a:rPr>
                        <a:t>Region Residents</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45720" marR="45720" anchor="ctr">
                    <a:lnT w="12700"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32,979</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12700"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100.0%</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12700"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r h="425499">
                <a:tc>
                  <a:txBody>
                    <a:bodyPr/>
                    <a:lstStyle/>
                    <a:p>
                      <a:pPr algn="l" fontAlgn="b"/>
                      <a:r>
                        <a:rPr lang="en-US" sz="1400" b="0" i="0" u="none" strike="noStrike" dirty="0" smtClean="0">
                          <a:solidFill>
                            <a:schemeClr val="tx1">
                              <a:lumMod val="75000"/>
                              <a:lumOff val="25000"/>
                            </a:schemeClr>
                          </a:solidFill>
                          <a:effectLst/>
                          <a:latin typeface="Franklin Gothic Book" panose="020B0503020102020204" pitchFamily="34" charset="0"/>
                        </a:rPr>
                        <a:t>Employed Outside Region but Living </a:t>
                      </a:r>
                      <a:r>
                        <a:rPr lang="en-US" sz="1400" b="0" i="0" u="none" strike="noStrike" baseline="0" dirty="0" smtClean="0">
                          <a:solidFill>
                            <a:schemeClr val="tx1">
                              <a:lumMod val="75000"/>
                              <a:lumOff val="25000"/>
                            </a:schemeClr>
                          </a:solidFill>
                          <a:effectLst/>
                          <a:latin typeface="Franklin Gothic Book" panose="020B0503020102020204" pitchFamily="34" charset="0"/>
                        </a:rPr>
                        <a:t>in Region</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45720" marR="4572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19,293</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58.5%</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r h="425499">
                <a:tc>
                  <a:txBody>
                    <a:bodyPr/>
                    <a:lstStyle/>
                    <a:p>
                      <a:pPr algn="l" fontAlgn="b"/>
                      <a:r>
                        <a:rPr lang="en-US" sz="1400" b="0" i="0" u="none" strike="noStrike" dirty="0" smtClean="0">
                          <a:solidFill>
                            <a:schemeClr val="tx1">
                              <a:lumMod val="75000"/>
                              <a:lumOff val="25000"/>
                            </a:schemeClr>
                          </a:solidFill>
                          <a:effectLst/>
                          <a:latin typeface="Franklin Gothic Book" panose="020B0503020102020204" pitchFamily="34" charset="0"/>
                        </a:rPr>
                        <a:t>Employed and Living in Region</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45720" marR="45720" anchor="ct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13,686</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Book" panose="020B0503020102020204" pitchFamily="34" charset="0"/>
                        </a:rPr>
                        <a:t>41.5%</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525" marR="9525" marT="9525" marB="0" anchor="ct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9687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85644" y="2769106"/>
            <a:ext cx="4587802" cy="2946231"/>
          </a:xfrm>
          <a:noFill/>
        </p:spPr>
        <p:txBody>
          <a:bodyPr/>
          <a:lstStyle/>
          <a:p>
            <a:pPr>
              <a:spcBef>
                <a:spcPts val="0"/>
              </a:spcBef>
              <a:spcAft>
                <a:spcPts val="0"/>
              </a:spcAft>
            </a:pPr>
            <a:r>
              <a:rPr lang="en-US" sz="6600" dirty="0" smtClean="0">
                <a:solidFill>
                  <a:schemeClr val="tx1">
                    <a:lumMod val="75000"/>
                    <a:lumOff val="25000"/>
                  </a:schemeClr>
                </a:solidFill>
                <a:latin typeface="Franklin Gothic Book" panose="020B0503020102020204" pitchFamily="34" charset="0"/>
              </a:rPr>
              <a:t>05</a:t>
            </a:r>
          </a:p>
          <a:p>
            <a:pPr>
              <a:spcBef>
                <a:spcPts val="0"/>
              </a:spcBef>
              <a:spcAft>
                <a:spcPts val="0"/>
              </a:spcAft>
            </a:pPr>
            <a:r>
              <a:rPr lang="en-US" sz="6600" dirty="0" smtClean="0">
                <a:solidFill>
                  <a:schemeClr val="tx1">
                    <a:lumMod val="75000"/>
                    <a:lumOff val="25000"/>
                  </a:schemeClr>
                </a:solidFill>
                <a:latin typeface="Franklin Gothic Book" panose="020B0503020102020204" pitchFamily="34" charset="0"/>
              </a:rPr>
              <a:t>industry </a:t>
            </a:r>
          </a:p>
          <a:p>
            <a:pPr>
              <a:spcBef>
                <a:spcPts val="0"/>
              </a:spcBef>
              <a:spcAft>
                <a:spcPts val="0"/>
              </a:spcAft>
            </a:pPr>
            <a:r>
              <a:rPr lang="en-US" sz="6600" dirty="0" smtClean="0">
                <a:solidFill>
                  <a:schemeClr val="tx1">
                    <a:lumMod val="75000"/>
                    <a:lumOff val="25000"/>
                  </a:schemeClr>
                </a:solidFill>
                <a:latin typeface="Franklin Gothic Book" panose="020B0503020102020204" pitchFamily="34" charset="0"/>
              </a:rPr>
              <a:t>and occupation</a:t>
            </a:r>
            <a:endParaRPr lang="en-US" sz="6600" dirty="0">
              <a:solidFill>
                <a:schemeClr val="tx1">
                  <a:lumMod val="75000"/>
                  <a:lumOff val="25000"/>
                </a:schemeClr>
              </a:solidFill>
              <a:latin typeface="Franklin Gothic Book" panose="020B0503020102020204" pitchFamily="34" charset="0"/>
            </a:endParaRPr>
          </a:p>
        </p:txBody>
      </p:sp>
      <p:cxnSp>
        <p:nvCxnSpPr>
          <p:cNvPr id="5" name="Straight Connector 4"/>
          <p:cNvCxnSpPr/>
          <p:nvPr/>
        </p:nvCxnSpPr>
        <p:spPr>
          <a:xfrm>
            <a:off x="5715000" y="2706350"/>
            <a:ext cx="3412" cy="310759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4"/>
          <p:cNvSpPr>
            <a:spLocks noGrp="1"/>
          </p:cNvSpPr>
          <p:nvPr>
            <p:ph type="body" sz="quarter" idx="10"/>
          </p:nvPr>
        </p:nvSpPr>
        <p:spPr>
          <a:xfrm>
            <a:off x="6159966" y="2868844"/>
            <a:ext cx="2301535" cy="2746756"/>
          </a:xfrm>
        </p:spPr>
        <p:txBody>
          <a:bodyPr/>
          <a:lstStyle/>
          <a:p>
            <a:pPr>
              <a:lnSpc>
                <a:spcPct val="100000"/>
              </a:lnSpc>
              <a:buNone/>
            </a:pPr>
            <a:r>
              <a:rPr lang="en-US" sz="1600" dirty="0" smtClean="0">
                <a:solidFill>
                  <a:srgbClr val="208B9C"/>
                </a:solidFill>
              </a:rPr>
              <a:t>Establishments</a:t>
            </a:r>
          </a:p>
          <a:p>
            <a:pPr>
              <a:lnSpc>
                <a:spcPct val="100000"/>
              </a:lnSpc>
              <a:buNone/>
            </a:pPr>
            <a:endParaRPr lang="en-US" sz="1600" dirty="0">
              <a:solidFill>
                <a:srgbClr val="208B9C"/>
              </a:solidFill>
            </a:endParaRPr>
          </a:p>
          <a:p>
            <a:pPr>
              <a:lnSpc>
                <a:spcPct val="100000"/>
              </a:lnSpc>
              <a:buNone/>
            </a:pPr>
            <a:r>
              <a:rPr lang="en-US" sz="1600" dirty="0" smtClean="0">
                <a:solidFill>
                  <a:srgbClr val="208B9C"/>
                </a:solidFill>
              </a:rPr>
              <a:t>Employment </a:t>
            </a:r>
            <a:r>
              <a:rPr lang="en-US" sz="1600" dirty="0">
                <a:solidFill>
                  <a:srgbClr val="208B9C"/>
                </a:solidFill>
              </a:rPr>
              <a:t>by </a:t>
            </a:r>
            <a:r>
              <a:rPr lang="en-US" sz="1600" dirty="0" smtClean="0">
                <a:solidFill>
                  <a:srgbClr val="208B9C"/>
                </a:solidFill>
              </a:rPr>
              <a:t>industry</a:t>
            </a:r>
            <a:endParaRPr lang="en-US" sz="1600" dirty="0">
              <a:solidFill>
                <a:srgbClr val="208B9C"/>
              </a:solidFill>
            </a:endParaRPr>
          </a:p>
          <a:p>
            <a:pPr>
              <a:lnSpc>
                <a:spcPct val="100000"/>
              </a:lnSpc>
              <a:buNone/>
            </a:pPr>
            <a:endParaRPr lang="en-US" sz="1600" dirty="0">
              <a:solidFill>
                <a:srgbClr val="208B9C"/>
              </a:solidFill>
            </a:endParaRPr>
          </a:p>
          <a:p>
            <a:pPr>
              <a:lnSpc>
                <a:spcPct val="100000"/>
              </a:lnSpc>
              <a:buNone/>
            </a:pPr>
            <a:r>
              <a:rPr lang="en-US" sz="1600" dirty="0">
                <a:solidFill>
                  <a:srgbClr val="208B9C"/>
                </a:solidFill>
              </a:rPr>
              <a:t>Cluster </a:t>
            </a:r>
            <a:r>
              <a:rPr lang="en-US" sz="1600" dirty="0" smtClean="0">
                <a:solidFill>
                  <a:srgbClr val="208B9C"/>
                </a:solidFill>
              </a:rPr>
              <a:t>analysis</a:t>
            </a:r>
            <a:endParaRPr lang="en-US" sz="1600" dirty="0">
              <a:solidFill>
                <a:srgbClr val="208B9C"/>
              </a:solidFill>
            </a:endParaRPr>
          </a:p>
          <a:p>
            <a:pPr>
              <a:lnSpc>
                <a:spcPct val="100000"/>
              </a:lnSpc>
              <a:buNone/>
            </a:pPr>
            <a:endParaRPr lang="en-US" sz="1600" dirty="0">
              <a:solidFill>
                <a:srgbClr val="208B9C"/>
              </a:solidFill>
            </a:endParaRPr>
          </a:p>
          <a:p>
            <a:pPr>
              <a:lnSpc>
                <a:spcPct val="100000"/>
              </a:lnSpc>
              <a:buNone/>
            </a:pPr>
            <a:r>
              <a:rPr lang="en-US" sz="1600" dirty="0" smtClean="0">
                <a:solidFill>
                  <a:srgbClr val="208B9C"/>
                </a:solidFill>
              </a:rPr>
              <a:t>Top occupations</a:t>
            </a:r>
            <a:endParaRPr lang="en-US" sz="1600" dirty="0">
              <a:solidFill>
                <a:srgbClr val="208B9C"/>
              </a:solidFill>
            </a:endParaRPr>
          </a:p>
          <a:p>
            <a:pPr>
              <a:lnSpc>
                <a:spcPct val="100000"/>
              </a:lnSpc>
              <a:buNone/>
            </a:pPr>
            <a:endParaRPr lang="en-US" sz="1600" dirty="0">
              <a:solidFill>
                <a:srgbClr val="208B9C"/>
              </a:solidFill>
            </a:endParaRPr>
          </a:p>
          <a:p>
            <a:pPr>
              <a:lnSpc>
                <a:spcPct val="100000"/>
              </a:lnSpc>
              <a:buNone/>
            </a:pPr>
            <a:r>
              <a:rPr lang="en-US" sz="1600" dirty="0">
                <a:solidFill>
                  <a:srgbClr val="208B9C"/>
                </a:solidFill>
              </a:rPr>
              <a:t>STEM </a:t>
            </a:r>
            <a:r>
              <a:rPr lang="en-US" sz="1600" dirty="0" smtClean="0">
                <a:solidFill>
                  <a:srgbClr val="208B9C"/>
                </a:solidFill>
              </a:rPr>
              <a:t>occupations</a:t>
            </a:r>
            <a:endParaRPr lang="en-US" sz="1600" dirty="0">
              <a:solidFill>
                <a:srgbClr val="208B9C"/>
              </a:solidFill>
            </a:endParaRPr>
          </a:p>
          <a:p>
            <a:pPr>
              <a:lnSpc>
                <a:spcPct val="100000"/>
              </a:lnSpc>
              <a:buNone/>
            </a:pPr>
            <a:endParaRPr lang="en-US" sz="1600" dirty="0">
              <a:solidFill>
                <a:srgbClr val="208B9C"/>
              </a:solidFill>
            </a:endParaRPr>
          </a:p>
          <a:p>
            <a:pPr>
              <a:lnSpc>
                <a:spcPct val="100000"/>
              </a:lnSpc>
              <a:buNone/>
            </a:pPr>
            <a:endParaRPr lang="en-US" sz="1600" dirty="0">
              <a:solidFill>
                <a:srgbClr val="208B9C"/>
              </a:solidFill>
            </a:endParaRPr>
          </a:p>
          <a:p>
            <a:pPr>
              <a:lnSpc>
                <a:spcPct val="100000"/>
              </a:lnSpc>
              <a:buNone/>
            </a:pPr>
            <a:endParaRPr lang="en-US" sz="1600" dirty="0">
              <a:solidFill>
                <a:srgbClr val="208B9C"/>
              </a:solidFill>
            </a:endParaRPr>
          </a:p>
          <a:p>
            <a:pPr>
              <a:buNone/>
            </a:pPr>
            <a:endParaRPr lang="en-US" sz="1600" dirty="0">
              <a:solidFill>
                <a:srgbClr val="208B9C"/>
              </a:solidFill>
            </a:endParaRPr>
          </a:p>
        </p:txBody>
      </p:sp>
      <p:cxnSp>
        <p:nvCxnSpPr>
          <p:cNvPr id="18" name="Straight Connector 17"/>
          <p:cNvCxnSpPr/>
          <p:nvPr/>
        </p:nvCxnSpPr>
        <p:spPr>
          <a:xfrm>
            <a:off x="6159965" y="3253400"/>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170598" y="3746042"/>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170598" y="4207535"/>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159965" y="4749068"/>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188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 y="2472245"/>
            <a:ext cx="9144000" cy="3395155"/>
          </a:xfrm>
          <a:prstGeom prst="rect">
            <a:avLst/>
          </a:prstGeom>
          <a:pattFill prst="dkUpDiag">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0" name="Text Placeholder 29"/>
          <p:cNvSpPr>
            <a:spLocks noGrp="1"/>
          </p:cNvSpPr>
          <p:nvPr>
            <p:ph type="body" sz="half" idx="2"/>
          </p:nvPr>
        </p:nvSpPr>
        <p:spPr>
          <a:xfrm>
            <a:off x="1618130" y="2971800"/>
            <a:ext cx="2725270" cy="914399"/>
          </a:xfrm>
        </p:spPr>
        <p:txBody>
          <a:bodyPr lIns="0" tIns="0" rIns="0" bIns="0"/>
          <a:lstStyle/>
          <a:p>
            <a:r>
              <a:rPr lang="en-US" dirty="0" smtClean="0">
                <a:solidFill>
                  <a:schemeClr val="tx1">
                    <a:lumMod val="75000"/>
                    <a:lumOff val="25000"/>
                  </a:schemeClr>
                </a:solidFill>
                <a:latin typeface="Franklin Gothic Book" panose="020B0503020102020204" pitchFamily="34" charset="0"/>
              </a:rPr>
              <a:t>Overview</a:t>
            </a:r>
          </a:p>
          <a:p>
            <a:endParaRPr lang="en-US" dirty="0" smtClean="0">
              <a:solidFill>
                <a:schemeClr val="tx1">
                  <a:lumMod val="75000"/>
                  <a:lumOff val="25000"/>
                </a:schemeClr>
              </a:solidFill>
              <a:latin typeface="Franklin Gothic Book" panose="020B0503020102020204" pitchFamily="34" charset="0"/>
            </a:endParaRPr>
          </a:p>
        </p:txBody>
      </p:sp>
      <p:sp>
        <p:nvSpPr>
          <p:cNvPr id="31" name="Text Placeholder 30"/>
          <p:cNvSpPr>
            <a:spLocks noGrp="1"/>
          </p:cNvSpPr>
          <p:nvPr>
            <p:ph type="body" sz="quarter" idx="11"/>
          </p:nvPr>
        </p:nvSpPr>
        <p:spPr>
          <a:xfrm>
            <a:off x="685800" y="2948353"/>
            <a:ext cx="932330" cy="937839"/>
          </a:xfrm>
        </p:spPr>
        <p:txBody>
          <a:bodyPr lIns="0" tIns="0" rIns="0" bIns="0"/>
          <a:lstStyle/>
          <a:p>
            <a:r>
              <a:rPr lang="en-US" dirty="0" smtClean="0">
                <a:solidFill>
                  <a:srgbClr val="208B9C"/>
                </a:solidFill>
              </a:rPr>
              <a:t>01</a:t>
            </a:r>
            <a:endParaRPr lang="en-US" dirty="0">
              <a:solidFill>
                <a:srgbClr val="208B9C"/>
              </a:solidFill>
            </a:endParaRPr>
          </a:p>
        </p:txBody>
      </p:sp>
      <p:sp>
        <p:nvSpPr>
          <p:cNvPr id="45" name="Text Placeholder 44"/>
          <p:cNvSpPr>
            <a:spLocks noGrp="1"/>
          </p:cNvSpPr>
          <p:nvPr>
            <p:ph type="body" sz="half" idx="29"/>
          </p:nvPr>
        </p:nvSpPr>
        <p:spPr>
          <a:xfrm>
            <a:off x="1618130" y="3886205"/>
            <a:ext cx="2725270" cy="914399"/>
          </a:xfrm>
        </p:spPr>
        <p:txBody>
          <a:bodyPr lIns="0" tIns="0" rIns="0" bIns="0"/>
          <a:lstStyle/>
          <a:p>
            <a:r>
              <a:rPr lang="en-US" dirty="0" smtClean="0">
                <a:solidFill>
                  <a:schemeClr val="tx1">
                    <a:lumMod val="75000"/>
                    <a:lumOff val="25000"/>
                  </a:schemeClr>
                </a:solidFill>
                <a:latin typeface="Franklin Gothic Book" panose="020B0503020102020204" pitchFamily="34" charset="0"/>
              </a:rPr>
              <a:t>Demography</a:t>
            </a:r>
            <a:endParaRPr lang="en-US" dirty="0">
              <a:solidFill>
                <a:schemeClr val="tx1">
                  <a:lumMod val="75000"/>
                  <a:lumOff val="25000"/>
                </a:schemeClr>
              </a:solidFill>
              <a:latin typeface="Franklin Gothic Book" panose="020B0503020102020204" pitchFamily="34" charset="0"/>
            </a:endParaRPr>
          </a:p>
        </p:txBody>
      </p:sp>
      <p:sp>
        <p:nvSpPr>
          <p:cNvPr id="46" name="Text Placeholder 45"/>
          <p:cNvSpPr>
            <a:spLocks noGrp="1"/>
          </p:cNvSpPr>
          <p:nvPr>
            <p:ph type="body" sz="quarter" idx="30"/>
          </p:nvPr>
        </p:nvSpPr>
        <p:spPr>
          <a:xfrm>
            <a:off x="685800" y="3862758"/>
            <a:ext cx="932330" cy="937839"/>
          </a:xfrm>
        </p:spPr>
        <p:txBody>
          <a:bodyPr lIns="0" tIns="0" rIns="0" bIns="0"/>
          <a:lstStyle/>
          <a:p>
            <a:r>
              <a:rPr lang="en-US" dirty="0" smtClean="0">
                <a:solidFill>
                  <a:srgbClr val="208B9C"/>
                </a:solidFill>
              </a:rPr>
              <a:t>02</a:t>
            </a:r>
            <a:endParaRPr lang="en-US" dirty="0">
              <a:solidFill>
                <a:srgbClr val="208B9C"/>
              </a:solidFill>
            </a:endParaRPr>
          </a:p>
        </p:txBody>
      </p:sp>
      <p:sp>
        <p:nvSpPr>
          <p:cNvPr id="47" name="Text Placeholder 46"/>
          <p:cNvSpPr>
            <a:spLocks noGrp="1"/>
          </p:cNvSpPr>
          <p:nvPr>
            <p:ph type="body" sz="half" idx="31"/>
          </p:nvPr>
        </p:nvSpPr>
        <p:spPr>
          <a:xfrm>
            <a:off x="1618130" y="4800610"/>
            <a:ext cx="2725270" cy="914399"/>
          </a:xfrm>
        </p:spPr>
        <p:txBody>
          <a:bodyPr lIns="0" tIns="0" rIns="0" bIns="0"/>
          <a:lstStyle/>
          <a:p>
            <a:r>
              <a:rPr lang="en-US" dirty="0" smtClean="0">
                <a:solidFill>
                  <a:schemeClr val="tx1">
                    <a:lumMod val="75000"/>
                    <a:lumOff val="25000"/>
                  </a:schemeClr>
                </a:solidFill>
                <a:latin typeface="Franklin Gothic Book" panose="020B0503020102020204" pitchFamily="34" charset="0"/>
              </a:rPr>
              <a:t>Human capital</a:t>
            </a:r>
            <a:endParaRPr lang="en-US" dirty="0">
              <a:solidFill>
                <a:schemeClr val="tx1">
                  <a:lumMod val="75000"/>
                  <a:lumOff val="25000"/>
                </a:schemeClr>
              </a:solidFill>
              <a:latin typeface="Franklin Gothic Book" panose="020B0503020102020204" pitchFamily="34" charset="0"/>
            </a:endParaRPr>
          </a:p>
        </p:txBody>
      </p:sp>
      <p:sp>
        <p:nvSpPr>
          <p:cNvPr id="48" name="Text Placeholder 47"/>
          <p:cNvSpPr>
            <a:spLocks noGrp="1"/>
          </p:cNvSpPr>
          <p:nvPr>
            <p:ph type="body" sz="quarter" idx="32"/>
          </p:nvPr>
        </p:nvSpPr>
        <p:spPr>
          <a:xfrm>
            <a:off x="685800" y="4777163"/>
            <a:ext cx="932330" cy="937839"/>
          </a:xfrm>
        </p:spPr>
        <p:txBody>
          <a:bodyPr lIns="0" tIns="0" rIns="0" bIns="0"/>
          <a:lstStyle/>
          <a:p>
            <a:r>
              <a:rPr lang="en-US" dirty="0" smtClean="0">
                <a:solidFill>
                  <a:srgbClr val="208B9C"/>
                </a:solidFill>
              </a:rPr>
              <a:t>03</a:t>
            </a:r>
            <a:endParaRPr lang="en-US" dirty="0">
              <a:solidFill>
                <a:srgbClr val="208B9C"/>
              </a:solidFill>
            </a:endParaRPr>
          </a:p>
        </p:txBody>
      </p:sp>
      <p:sp>
        <p:nvSpPr>
          <p:cNvPr id="75" name="Text Placeholder 74"/>
          <p:cNvSpPr>
            <a:spLocks noGrp="1"/>
          </p:cNvSpPr>
          <p:nvPr>
            <p:ph type="body" sz="half" idx="33"/>
          </p:nvPr>
        </p:nvSpPr>
        <p:spPr/>
        <p:txBody>
          <a:bodyPr lIns="0" tIns="0" rIns="0" bIns="0"/>
          <a:lstStyle/>
          <a:p>
            <a:r>
              <a:rPr lang="en-US" dirty="0" smtClean="0">
                <a:solidFill>
                  <a:schemeClr val="tx1">
                    <a:lumMod val="75000"/>
                    <a:lumOff val="25000"/>
                  </a:schemeClr>
                </a:solidFill>
                <a:latin typeface="Franklin Gothic Book" panose="020B0503020102020204" pitchFamily="34" charset="0"/>
              </a:rPr>
              <a:t>Labor force</a:t>
            </a:r>
          </a:p>
          <a:p>
            <a:endParaRPr lang="en-US" dirty="0">
              <a:solidFill>
                <a:schemeClr val="tx1">
                  <a:lumMod val="75000"/>
                  <a:lumOff val="25000"/>
                </a:schemeClr>
              </a:solidFill>
              <a:latin typeface="Franklin Gothic Book" panose="020B0503020102020204" pitchFamily="34" charset="0"/>
            </a:endParaRPr>
          </a:p>
        </p:txBody>
      </p:sp>
      <p:sp>
        <p:nvSpPr>
          <p:cNvPr id="76" name="Text Placeholder 75"/>
          <p:cNvSpPr>
            <a:spLocks noGrp="1"/>
          </p:cNvSpPr>
          <p:nvPr>
            <p:ph type="body" sz="quarter" idx="34"/>
          </p:nvPr>
        </p:nvSpPr>
        <p:spPr/>
        <p:txBody>
          <a:bodyPr lIns="0" tIns="0" rIns="0" bIns="0"/>
          <a:lstStyle/>
          <a:p>
            <a:r>
              <a:rPr lang="en-US" dirty="0" smtClean="0">
                <a:solidFill>
                  <a:srgbClr val="208B9C"/>
                </a:solidFill>
              </a:rPr>
              <a:t>04</a:t>
            </a:r>
            <a:endParaRPr lang="en-US" dirty="0">
              <a:solidFill>
                <a:srgbClr val="208B9C"/>
              </a:solidFill>
            </a:endParaRPr>
          </a:p>
        </p:txBody>
      </p:sp>
      <p:sp>
        <p:nvSpPr>
          <p:cNvPr id="77" name="Text Placeholder 76"/>
          <p:cNvSpPr>
            <a:spLocks noGrp="1"/>
          </p:cNvSpPr>
          <p:nvPr>
            <p:ph type="body" sz="half" idx="35"/>
          </p:nvPr>
        </p:nvSpPr>
        <p:spPr/>
        <p:txBody>
          <a:bodyPr lIns="0" tIns="0" rIns="0" bIns="0"/>
          <a:lstStyle/>
          <a:p>
            <a:r>
              <a:rPr lang="en-US" dirty="0" smtClean="0">
                <a:solidFill>
                  <a:schemeClr val="tx1">
                    <a:lumMod val="75000"/>
                    <a:lumOff val="25000"/>
                  </a:schemeClr>
                </a:solidFill>
                <a:latin typeface="Franklin Gothic Book" panose="020B0503020102020204" pitchFamily="34" charset="0"/>
              </a:rPr>
              <a:t>Industry and occupation</a:t>
            </a:r>
          </a:p>
          <a:p>
            <a:endParaRPr lang="en-US" dirty="0">
              <a:solidFill>
                <a:schemeClr val="tx1">
                  <a:lumMod val="75000"/>
                  <a:lumOff val="25000"/>
                </a:schemeClr>
              </a:solidFill>
              <a:latin typeface="Franklin Gothic Book" panose="020B0503020102020204" pitchFamily="34" charset="0"/>
            </a:endParaRPr>
          </a:p>
        </p:txBody>
      </p:sp>
      <p:sp>
        <p:nvSpPr>
          <p:cNvPr id="78" name="Text Placeholder 77"/>
          <p:cNvSpPr>
            <a:spLocks noGrp="1"/>
          </p:cNvSpPr>
          <p:nvPr>
            <p:ph type="body" sz="quarter" idx="36"/>
          </p:nvPr>
        </p:nvSpPr>
        <p:spPr/>
        <p:txBody>
          <a:bodyPr lIns="0" tIns="0" rIns="0" bIns="0"/>
          <a:lstStyle/>
          <a:p>
            <a:r>
              <a:rPr lang="en-US" dirty="0" smtClean="0">
                <a:solidFill>
                  <a:srgbClr val="208B9C"/>
                </a:solidFill>
              </a:rPr>
              <a:t>05</a:t>
            </a:r>
            <a:endParaRPr lang="en-US" dirty="0">
              <a:solidFill>
                <a:srgbClr val="208B9C"/>
              </a:solidFill>
            </a:endParaRPr>
          </a:p>
        </p:txBody>
      </p:sp>
      <p:sp>
        <p:nvSpPr>
          <p:cNvPr id="17" name="Text Placeholder 3"/>
          <p:cNvSpPr>
            <a:spLocks noGrp="1"/>
          </p:cNvSpPr>
          <p:nvPr>
            <p:ph type="body" idx="28"/>
          </p:nvPr>
        </p:nvSpPr>
        <p:spPr>
          <a:xfrm>
            <a:off x="685800" y="691051"/>
            <a:ext cx="7772400" cy="451948"/>
          </a:xfrm>
        </p:spPr>
        <p:txBody>
          <a:bodyPr lIns="0" tIns="0" rIns="0" bIns="0"/>
          <a:lstStyle/>
          <a:p>
            <a:r>
              <a:rPr lang="en-US" dirty="0">
                <a:solidFill>
                  <a:srgbClr val="208B9C"/>
                </a:solidFill>
              </a:rPr>
              <a:t>T</a:t>
            </a:r>
            <a:r>
              <a:rPr lang="en-US" dirty="0" smtClean="0">
                <a:solidFill>
                  <a:srgbClr val="208B9C"/>
                </a:solidFill>
              </a:rPr>
              <a:t>able of contents</a:t>
            </a:r>
            <a:endParaRPr lang="en-US" dirty="0">
              <a:solidFill>
                <a:srgbClr val="208B9C"/>
              </a:solidFill>
            </a:endParaRPr>
          </a:p>
        </p:txBody>
      </p:sp>
    </p:spTree>
    <p:extLst>
      <p:ext uri="{BB962C8B-B14F-4D97-AF65-F5344CB8AC3E}">
        <p14:creationId xmlns:p14="http://schemas.microsoft.com/office/powerpoint/2010/main" val="99479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28"/>
          </p:nvPr>
        </p:nvSpPr>
        <p:spPr/>
        <p:txBody>
          <a:bodyPr vert="horz" lIns="0" tIns="0" rIns="0" bIns="0" rtlCol="0" anchor="t">
            <a:normAutofit/>
          </a:bodyPr>
          <a:lstStyle/>
          <a:p>
            <a:r>
              <a:rPr lang="en-US" dirty="0" smtClean="0">
                <a:solidFill>
                  <a:srgbClr val="208B9C"/>
                </a:solidFill>
              </a:rPr>
              <a:t>Industry and occupation</a:t>
            </a:r>
            <a:endParaRPr lang="en-US" dirty="0">
              <a:solidFill>
                <a:srgbClr val="208B9C"/>
              </a:solidFill>
            </a:endParaRPr>
          </a:p>
        </p:txBody>
      </p:sp>
      <p:sp>
        <p:nvSpPr>
          <p:cNvPr id="7" name="Rectangle 9"/>
          <p:cNvSpPr>
            <a:spLocks noChangeArrowheads="1"/>
          </p:cNvSpPr>
          <p:nvPr/>
        </p:nvSpPr>
        <p:spPr bwMode="auto">
          <a:xfrm>
            <a:off x="1994478"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8" name="Rectangle 7"/>
          <p:cNvSpPr>
            <a:spLocks noChangeArrowheads="1"/>
          </p:cNvSpPr>
          <p:nvPr/>
        </p:nvSpPr>
        <p:spPr bwMode="auto">
          <a:xfrm>
            <a:off x="3303157"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2" name="Rectangle 11"/>
          <p:cNvSpPr>
            <a:spLocks noChangeArrowheads="1"/>
          </p:cNvSpPr>
          <p:nvPr/>
        </p:nvSpPr>
        <p:spPr bwMode="auto">
          <a:xfrm>
            <a:off x="4611835"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3" name="Rectangle 12"/>
          <p:cNvSpPr>
            <a:spLocks noChangeArrowheads="1"/>
          </p:cNvSpPr>
          <p:nvPr/>
        </p:nvSpPr>
        <p:spPr bwMode="auto">
          <a:xfrm>
            <a:off x="5920512" y="6218277"/>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4" name="Rectangle 13"/>
          <p:cNvSpPr>
            <a:spLocks noChangeArrowheads="1"/>
          </p:cNvSpPr>
          <p:nvPr/>
        </p:nvSpPr>
        <p:spPr bwMode="auto">
          <a:xfrm>
            <a:off x="722919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5" name="Rectangle 14"/>
          <p:cNvSpPr>
            <a:spLocks noChangeArrowheads="1"/>
          </p:cNvSpPr>
          <p:nvPr/>
        </p:nvSpPr>
        <p:spPr bwMode="auto">
          <a:xfrm>
            <a:off x="685800"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grpSp>
        <p:nvGrpSpPr>
          <p:cNvPr id="20" name="Group 19"/>
          <p:cNvGrpSpPr/>
          <p:nvPr/>
        </p:nvGrpSpPr>
        <p:grpSpPr>
          <a:xfrm>
            <a:off x="5920512" y="6163273"/>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2"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26" name="TextBox 25"/>
          <p:cNvSpPr txBox="1"/>
          <p:nvPr/>
        </p:nvSpPr>
        <p:spPr>
          <a:xfrm>
            <a:off x="5920512" y="6294466"/>
            <a:ext cx="1229008" cy="200055"/>
          </a:xfrm>
          <a:prstGeom prst="rect">
            <a:avLst/>
          </a:prstGeom>
          <a:noFill/>
        </p:spPr>
        <p:txBody>
          <a:bodyPr wrap="square" lIns="0" tIns="0" rIns="0" bIns="0" rtlCol="0">
            <a:spAutoFit/>
          </a:bodyPr>
          <a:lstStyle/>
          <a:p>
            <a:r>
              <a:rPr lang="en-US" sz="1300" dirty="0">
                <a:solidFill>
                  <a:srgbClr val="208B9C"/>
                </a:solidFill>
                <a:latin typeface="Franklin Gothic Demi Cond" panose="020B0706030402020204" pitchFamily="34" charset="0"/>
              </a:rPr>
              <a:t>section 05</a:t>
            </a:r>
          </a:p>
        </p:txBody>
      </p:sp>
      <p:sp>
        <p:nvSpPr>
          <p:cNvPr id="23" name="Title 1"/>
          <p:cNvSpPr>
            <a:spLocks noGrp="1"/>
          </p:cNvSpPr>
          <p:nvPr>
            <p:ph type="title"/>
          </p:nvPr>
        </p:nvSpPr>
        <p:spPr>
          <a:xfrm>
            <a:off x="669325" y="838200"/>
            <a:ext cx="8229111" cy="838200"/>
          </a:xfrm>
        </p:spPr>
        <p:txBody>
          <a:bodyPr vert="horz" lIns="0" tIns="0" rIns="0" bIns="0" rtlCol="0" anchor="ctr">
            <a:normAutofit/>
          </a:bodyPr>
          <a:lstStyle/>
          <a:p>
            <a:pPr algn="l"/>
            <a:r>
              <a:rPr lang="en-US" sz="3650" dirty="0" smtClean="0">
                <a:solidFill>
                  <a:schemeClr val="tx1">
                    <a:lumMod val="75000"/>
                    <a:lumOff val="25000"/>
                  </a:schemeClr>
                </a:solidFill>
                <a:latin typeface="Franklin Gothic Book" panose="020B0503020102020204" pitchFamily="34" charset="0"/>
              </a:rPr>
              <a:t>Establishments</a:t>
            </a:r>
            <a:endParaRPr lang="en-US" sz="3650" dirty="0">
              <a:solidFill>
                <a:schemeClr val="tx1">
                  <a:lumMod val="75000"/>
                  <a:lumOff val="25000"/>
                </a:schemeClr>
              </a:solidFill>
              <a:latin typeface="Franklin Gothic Book" panose="020B0503020102020204" pitchFamily="34" charset="0"/>
            </a:endParaRPr>
          </a:p>
        </p:txBody>
      </p:sp>
      <p:sp>
        <p:nvSpPr>
          <p:cNvPr id="19" name="Rectangle 18"/>
          <p:cNvSpPr/>
          <p:nvPr/>
        </p:nvSpPr>
        <p:spPr>
          <a:xfrm>
            <a:off x="4798577" y="1643247"/>
            <a:ext cx="3846365" cy="4325221"/>
          </a:xfrm>
          <a:prstGeom prst="rect">
            <a:avLst/>
          </a:prstGeom>
          <a:pattFill prst="dkUpDiag">
            <a:fgClr>
              <a:srgbClr val="D9F1FF"/>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0" name="Rectangle 29"/>
          <p:cNvSpPr/>
          <p:nvPr/>
        </p:nvSpPr>
        <p:spPr>
          <a:xfrm>
            <a:off x="4735062" y="1952879"/>
            <a:ext cx="1920418" cy="1184940"/>
          </a:xfrm>
          <a:prstGeom prst="rect">
            <a:avLst/>
          </a:prstGeom>
        </p:spPr>
        <p:txBody>
          <a:bodyPr wrap="square" lIns="0" tIns="0" rIns="0" bIns="0">
            <a:spAutoFit/>
          </a:bodyPr>
          <a:lstStyle/>
          <a:p>
            <a:pPr marL="80010" lvl="1" algn="r">
              <a:spcBef>
                <a:spcPts val="600"/>
              </a:spcBef>
              <a:buNone/>
            </a:pPr>
            <a:r>
              <a:rPr lang="en-US" sz="1200" dirty="0" smtClean="0">
                <a:solidFill>
                  <a:schemeClr val="tx1">
                    <a:lumMod val="75000"/>
                    <a:lumOff val="25000"/>
                  </a:schemeClr>
                </a:solidFill>
              </a:rPr>
              <a:t>An establishment is a physical business </a:t>
            </a:r>
            <a:r>
              <a:rPr lang="en-US" sz="1200" dirty="0">
                <a:solidFill>
                  <a:schemeClr val="tx1">
                    <a:lumMod val="75000"/>
                    <a:lumOff val="25000"/>
                  </a:schemeClr>
                </a:solidFill>
              </a:rPr>
              <a:t>location. </a:t>
            </a:r>
            <a:endParaRPr lang="en-US" sz="1200" dirty="0" smtClean="0">
              <a:solidFill>
                <a:schemeClr val="tx1">
                  <a:lumMod val="75000"/>
                  <a:lumOff val="25000"/>
                </a:schemeClr>
              </a:solidFill>
            </a:endParaRPr>
          </a:p>
          <a:p>
            <a:pPr marL="80010" lvl="1" algn="r">
              <a:spcBef>
                <a:spcPts val="600"/>
              </a:spcBef>
              <a:buNone/>
            </a:pPr>
            <a:r>
              <a:rPr lang="en-US" sz="1200" dirty="0" smtClean="0">
                <a:solidFill>
                  <a:schemeClr val="tx1">
                    <a:lumMod val="75000"/>
                    <a:lumOff val="25000"/>
                  </a:schemeClr>
                </a:solidFill>
              </a:rPr>
              <a:t>Branches</a:t>
            </a:r>
            <a:r>
              <a:rPr lang="en-US" sz="1200" dirty="0">
                <a:solidFill>
                  <a:schemeClr val="tx1">
                    <a:lumMod val="75000"/>
                    <a:lumOff val="25000"/>
                  </a:schemeClr>
                </a:solidFill>
              </a:rPr>
              <a:t>, </a:t>
            </a:r>
            <a:r>
              <a:rPr lang="en-US" sz="1200" dirty="0" smtClean="0">
                <a:solidFill>
                  <a:schemeClr val="tx1">
                    <a:lumMod val="75000"/>
                    <a:lumOff val="25000"/>
                  </a:schemeClr>
                </a:solidFill>
              </a:rPr>
              <a:t>standalones </a:t>
            </a:r>
          </a:p>
          <a:p>
            <a:pPr marL="80010" lvl="1" algn="r">
              <a:buNone/>
            </a:pPr>
            <a:r>
              <a:rPr lang="en-US" sz="1200" dirty="0" smtClean="0">
                <a:solidFill>
                  <a:schemeClr val="tx1">
                    <a:lumMod val="75000"/>
                    <a:lumOff val="25000"/>
                  </a:schemeClr>
                </a:solidFill>
              </a:rPr>
              <a:t>and </a:t>
            </a:r>
            <a:r>
              <a:rPr lang="en-US" sz="1200" dirty="0">
                <a:solidFill>
                  <a:schemeClr val="tx1">
                    <a:lumMod val="75000"/>
                    <a:lumOff val="25000"/>
                  </a:schemeClr>
                </a:solidFill>
              </a:rPr>
              <a:t>headquarters are all considered types of establishments.</a:t>
            </a:r>
          </a:p>
        </p:txBody>
      </p:sp>
      <p:pic>
        <p:nvPicPr>
          <p:cNvPr id="31" name="Picture 2" descr="http://business-icon.com/highresolution/l_087.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68" t="12933" r="3590" b="6202"/>
          <a:stretch/>
        </p:blipFill>
        <p:spPr bwMode="auto">
          <a:xfrm>
            <a:off x="6840264" y="1966795"/>
            <a:ext cx="1353510" cy="1160151"/>
          </a:xfrm>
          <a:prstGeom prst="rect">
            <a:avLst/>
          </a:prstGeom>
          <a:solidFill>
            <a:schemeClr val="bg1"/>
          </a:solidFill>
        </p:spPr>
      </p:pic>
      <p:grpSp>
        <p:nvGrpSpPr>
          <p:cNvPr id="2" name="Group 1"/>
          <p:cNvGrpSpPr/>
          <p:nvPr/>
        </p:nvGrpSpPr>
        <p:grpSpPr>
          <a:xfrm>
            <a:off x="5001255" y="3352013"/>
            <a:ext cx="3558878" cy="2626044"/>
            <a:chOff x="5038193" y="3397114"/>
            <a:chExt cx="3558878" cy="2626044"/>
          </a:xfrm>
        </p:grpSpPr>
        <p:sp>
          <p:nvSpPr>
            <p:cNvPr id="44" name="TextBox 43"/>
            <p:cNvSpPr txBox="1"/>
            <p:nvPr/>
          </p:nvSpPr>
          <p:spPr>
            <a:xfrm>
              <a:off x="5245076" y="3397114"/>
              <a:ext cx="2651321" cy="302390"/>
            </a:xfrm>
            <a:prstGeom prst="rect">
              <a:avLst/>
            </a:prstGeom>
            <a:noFill/>
          </p:spPr>
          <p:txBody>
            <a:bodyPr wrap="square" lIns="0" tIns="0" rIns="0" bIns="0" rtlCol="0">
              <a:spAutoFit/>
            </a:bodyPr>
            <a:lstStyle/>
            <a:p>
              <a:pPr>
                <a:lnSpc>
                  <a:spcPct val="120000"/>
                </a:lnSpc>
              </a:pPr>
              <a:r>
                <a:rPr lang="en-US" dirty="0" smtClean="0">
                  <a:solidFill>
                    <a:srgbClr val="208B9C"/>
                  </a:solidFill>
                  <a:latin typeface="Franklin Gothic Demi Cond" panose="020B0706030402020204" pitchFamily="34" charset="0"/>
                </a:rPr>
                <a:t>Definition of Company Stages</a:t>
              </a:r>
            </a:p>
          </p:txBody>
        </p:sp>
        <p:sp>
          <p:nvSpPr>
            <p:cNvPr id="45" name="TextBox 44"/>
            <p:cNvSpPr txBox="1"/>
            <p:nvPr/>
          </p:nvSpPr>
          <p:spPr>
            <a:xfrm>
              <a:off x="5038193" y="3557762"/>
              <a:ext cx="3558878" cy="1007905"/>
            </a:xfrm>
            <a:prstGeom prst="rect">
              <a:avLst/>
            </a:prstGeom>
            <a:noFill/>
          </p:spPr>
          <p:txBody>
            <a:bodyPr wrap="square" lIns="0" tIns="0" rIns="0" bIns="0" rtlCol="0">
              <a:spAutoFit/>
            </a:bodyPr>
            <a:lstStyle/>
            <a:p>
              <a:pPr>
                <a:lnSpc>
                  <a:spcPct val="120000"/>
                </a:lnSpc>
              </a:pPr>
              <a:r>
                <a:rPr lang="en-US" sz="6000" dirty="0" smtClean="0">
                  <a:solidFill>
                    <a:schemeClr val="tx1">
                      <a:lumMod val="75000"/>
                      <a:lumOff val="25000"/>
                    </a:schemeClr>
                  </a:solidFill>
                  <a:latin typeface="Franklin Gothic Demi Cond" panose="020B0706030402020204" pitchFamily="34" charset="0"/>
                </a:rPr>
                <a:t>0         1</a:t>
              </a:r>
              <a:endParaRPr lang="en-US" sz="6000" dirty="0">
                <a:solidFill>
                  <a:schemeClr val="tx1">
                    <a:lumMod val="75000"/>
                    <a:lumOff val="25000"/>
                  </a:schemeClr>
                </a:solidFill>
                <a:latin typeface="Franklin Gothic Demi Cond" panose="020B0706030402020204" pitchFamily="34" charset="0"/>
              </a:endParaRPr>
            </a:p>
          </p:txBody>
        </p:sp>
        <p:sp>
          <p:nvSpPr>
            <p:cNvPr id="46" name="TextBox 45"/>
            <p:cNvSpPr txBox="1"/>
            <p:nvPr/>
          </p:nvSpPr>
          <p:spPr>
            <a:xfrm>
              <a:off x="5038193" y="4384504"/>
              <a:ext cx="3558878" cy="923330"/>
            </a:xfrm>
            <a:prstGeom prst="rect">
              <a:avLst/>
            </a:prstGeom>
            <a:noFill/>
          </p:spPr>
          <p:txBody>
            <a:bodyPr wrap="square" lIns="0" tIns="0" rIns="0" bIns="0" rtlCol="0">
              <a:spAutoFit/>
            </a:bodyPr>
            <a:lstStyle/>
            <a:p>
              <a:pPr marL="1143000" indent="-1143000">
                <a:buAutoNum type="arabicPlain" startAt="2"/>
              </a:pPr>
              <a:r>
                <a:rPr lang="en-US" sz="6000" dirty="0" smtClean="0">
                  <a:solidFill>
                    <a:schemeClr val="tx1">
                      <a:lumMod val="75000"/>
                      <a:lumOff val="25000"/>
                    </a:schemeClr>
                  </a:solidFill>
                  <a:latin typeface="Franklin Gothic Demi Cond" panose="020B0706030402020204" pitchFamily="34" charset="0"/>
                </a:rPr>
                <a:t>    3       </a:t>
              </a:r>
            </a:p>
          </p:txBody>
        </p:sp>
        <p:sp>
          <p:nvSpPr>
            <p:cNvPr id="47" name="Rectangle 46"/>
            <p:cNvSpPr/>
            <p:nvPr/>
          </p:nvSpPr>
          <p:spPr>
            <a:xfrm>
              <a:off x="5761527" y="5099828"/>
              <a:ext cx="392736" cy="923330"/>
            </a:xfrm>
            <a:prstGeom prst="rect">
              <a:avLst/>
            </a:prstGeom>
          </p:spPr>
          <p:txBody>
            <a:bodyPr wrap="none" lIns="0" tIns="0" rIns="0" bIns="0">
              <a:spAutoFit/>
            </a:bodyPr>
            <a:lstStyle/>
            <a:p>
              <a:r>
                <a:rPr lang="en-US" sz="6000" dirty="0">
                  <a:solidFill>
                    <a:schemeClr val="tx1">
                      <a:lumMod val="75000"/>
                      <a:lumOff val="25000"/>
                    </a:schemeClr>
                  </a:solidFill>
                  <a:latin typeface="Franklin Gothic Demi Cond" panose="020B0706030402020204" pitchFamily="34" charset="0"/>
                </a:rPr>
                <a:t>4</a:t>
              </a:r>
              <a:endParaRPr lang="en-US" sz="6000" dirty="0">
                <a:solidFill>
                  <a:schemeClr val="tx1">
                    <a:lumMod val="75000"/>
                    <a:lumOff val="25000"/>
                  </a:schemeClr>
                </a:solidFill>
              </a:endParaRPr>
            </a:p>
          </p:txBody>
        </p:sp>
        <p:sp>
          <p:nvSpPr>
            <p:cNvPr id="48" name="Rectangle 47"/>
            <p:cNvSpPr/>
            <p:nvPr/>
          </p:nvSpPr>
          <p:spPr>
            <a:xfrm>
              <a:off x="5483333" y="3867332"/>
              <a:ext cx="949124" cy="527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49" name="TextBox 48"/>
            <p:cNvSpPr txBox="1"/>
            <p:nvPr/>
          </p:nvSpPr>
          <p:spPr>
            <a:xfrm>
              <a:off x="5563939" y="3902571"/>
              <a:ext cx="868518" cy="430887"/>
            </a:xfrm>
            <a:prstGeom prst="rect">
              <a:avLst/>
            </a:prstGeom>
            <a:noFill/>
          </p:spPr>
          <p:txBody>
            <a:bodyPr wrap="square" lIns="0" tIns="0" rIns="0" bIns="0" rtlCol="0">
              <a:spAutoFit/>
            </a:bodyPr>
            <a:lstStyle/>
            <a:p>
              <a:r>
                <a:rPr lang="en-US" sz="1400" dirty="0" smtClean="0">
                  <a:solidFill>
                    <a:schemeClr val="tx1">
                      <a:lumMod val="75000"/>
                      <a:lumOff val="25000"/>
                    </a:schemeClr>
                  </a:solidFill>
                </a:rPr>
                <a:t>Self-employed</a:t>
              </a:r>
              <a:endParaRPr lang="en-US" sz="1400" dirty="0">
                <a:solidFill>
                  <a:schemeClr val="tx1">
                    <a:lumMod val="75000"/>
                    <a:lumOff val="25000"/>
                  </a:schemeClr>
                </a:solidFill>
              </a:endParaRPr>
            </a:p>
          </p:txBody>
        </p:sp>
        <p:sp>
          <p:nvSpPr>
            <p:cNvPr id="50" name="Rectangle 49"/>
            <p:cNvSpPr/>
            <p:nvPr/>
          </p:nvSpPr>
          <p:spPr>
            <a:xfrm>
              <a:off x="7181503" y="3858984"/>
              <a:ext cx="949124" cy="5219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51" name="TextBox 50"/>
            <p:cNvSpPr txBox="1"/>
            <p:nvPr/>
          </p:nvSpPr>
          <p:spPr>
            <a:xfrm>
              <a:off x="7259042" y="3902571"/>
              <a:ext cx="949124" cy="430887"/>
            </a:xfrm>
            <a:prstGeom prst="rect">
              <a:avLst/>
            </a:prstGeom>
            <a:noFill/>
          </p:spPr>
          <p:txBody>
            <a:bodyPr wrap="square" lIns="0" tIns="0" rIns="0" bIns="0" rtlCol="0">
              <a:spAutoFit/>
            </a:bodyPr>
            <a:lstStyle/>
            <a:p>
              <a:r>
                <a:rPr lang="en-US" sz="1400" dirty="0" smtClean="0">
                  <a:solidFill>
                    <a:schemeClr val="tx1">
                      <a:lumMod val="75000"/>
                      <a:lumOff val="25000"/>
                    </a:schemeClr>
                  </a:solidFill>
                </a:rPr>
                <a:t>2-9 employees</a:t>
              </a:r>
              <a:endParaRPr lang="en-US" sz="1400" dirty="0">
                <a:solidFill>
                  <a:schemeClr val="tx1">
                    <a:lumMod val="75000"/>
                    <a:lumOff val="25000"/>
                  </a:schemeClr>
                </a:solidFill>
              </a:endParaRPr>
            </a:p>
          </p:txBody>
        </p:sp>
        <p:sp>
          <p:nvSpPr>
            <p:cNvPr id="52" name="Rectangle 51"/>
            <p:cNvSpPr/>
            <p:nvPr/>
          </p:nvSpPr>
          <p:spPr>
            <a:xfrm>
              <a:off x="5486400" y="4588555"/>
              <a:ext cx="949124" cy="527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53" name="TextBox 52"/>
            <p:cNvSpPr txBox="1"/>
            <p:nvPr/>
          </p:nvSpPr>
          <p:spPr>
            <a:xfrm>
              <a:off x="5563939" y="4638258"/>
              <a:ext cx="949124" cy="430887"/>
            </a:xfrm>
            <a:prstGeom prst="rect">
              <a:avLst/>
            </a:prstGeom>
            <a:noFill/>
          </p:spPr>
          <p:txBody>
            <a:bodyPr wrap="square" lIns="0" tIns="0" rIns="0" bIns="0" rtlCol="0">
              <a:spAutoFit/>
            </a:bodyPr>
            <a:lstStyle/>
            <a:p>
              <a:r>
                <a:rPr lang="en-US" sz="1400" dirty="0" smtClean="0">
                  <a:solidFill>
                    <a:schemeClr val="tx1">
                      <a:lumMod val="75000"/>
                      <a:lumOff val="25000"/>
                    </a:schemeClr>
                  </a:solidFill>
                </a:rPr>
                <a:t>10-99</a:t>
              </a:r>
            </a:p>
            <a:p>
              <a:r>
                <a:rPr lang="en-US" sz="1400" dirty="0" smtClean="0">
                  <a:solidFill>
                    <a:schemeClr val="tx1">
                      <a:lumMod val="75000"/>
                      <a:lumOff val="25000"/>
                    </a:schemeClr>
                  </a:solidFill>
                </a:rPr>
                <a:t>employees</a:t>
              </a:r>
              <a:endParaRPr lang="en-US" sz="1400" dirty="0">
                <a:solidFill>
                  <a:schemeClr val="tx1">
                    <a:lumMod val="75000"/>
                    <a:lumOff val="25000"/>
                  </a:schemeClr>
                </a:solidFill>
              </a:endParaRPr>
            </a:p>
          </p:txBody>
        </p:sp>
        <p:sp>
          <p:nvSpPr>
            <p:cNvPr id="54" name="Rectangle 53"/>
            <p:cNvSpPr/>
            <p:nvPr/>
          </p:nvSpPr>
          <p:spPr>
            <a:xfrm>
              <a:off x="7181503" y="4588555"/>
              <a:ext cx="949124" cy="527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55" name="TextBox 54"/>
            <p:cNvSpPr txBox="1"/>
            <p:nvPr/>
          </p:nvSpPr>
          <p:spPr>
            <a:xfrm>
              <a:off x="7259042" y="4638258"/>
              <a:ext cx="949124" cy="430887"/>
            </a:xfrm>
            <a:prstGeom prst="rect">
              <a:avLst/>
            </a:prstGeom>
            <a:noFill/>
          </p:spPr>
          <p:txBody>
            <a:bodyPr wrap="square" lIns="0" tIns="0" rIns="0" bIns="0" rtlCol="0">
              <a:spAutoFit/>
            </a:bodyPr>
            <a:lstStyle/>
            <a:p>
              <a:r>
                <a:rPr lang="en-US" sz="1400" dirty="0" smtClean="0">
                  <a:solidFill>
                    <a:schemeClr val="tx1">
                      <a:lumMod val="75000"/>
                      <a:lumOff val="25000"/>
                    </a:schemeClr>
                  </a:solidFill>
                </a:rPr>
                <a:t>100-499</a:t>
              </a:r>
            </a:p>
            <a:p>
              <a:r>
                <a:rPr lang="en-US" sz="1400" dirty="0" smtClean="0">
                  <a:solidFill>
                    <a:schemeClr val="tx1">
                      <a:lumMod val="75000"/>
                      <a:lumOff val="25000"/>
                    </a:schemeClr>
                  </a:solidFill>
                </a:rPr>
                <a:t>employees</a:t>
              </a:r>
              <a:endParaRPr lang="en-US" sz="1400" dirty="0">
                <a:solidFill>
                  <a:schemeClr val="tx1">
                    <a:lumMod val="75000"/>
                    <a:lumOff val="25000"/>
                  </a:schemeClr>
                </a:solidFill>
              </a:endParaRPr>
            </a:p>
          </p:txBody>
        </p:sp>
        <p:sp>
          <p:nvSpPr>
            <p:cNvPr id="56" name="Rectangle 55"/>
            <p:cNvSpPr/>
            <p:nvPr/>
          </p:nvSpPr>
          <p:spPr>
            <a:xfrm>
              <a:off x="6218731" y="5294969"/>
              <a:ext cx="949124" cy="527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57" name="TextBox 56"/>
            <p:cNvSpPr txBox="1"/>
            <p:nvPr/>
          </p:nvSpPr>
          <p:spPr>
            <a:xfrm>
              <a:off x="6283199" y="5335492"/>
              <a:ext cx="949124" cy="430887"/>
            </a:xfrm>
            <a:prstGeom prst="rect">
              <a:avLst/>
            </a:prstGeom>
            <a:noFill/>
          </p:spPr>
          <p:txBody>
            <a:bodyPr wrap="square" lIns="0" tIns="0" rIns="0" bIns="0" rtlCol="0">
              <a:spAutoFit/>
            </a:bodyPr>
            <a:lstStyle/>
            <a:p>
              <a:r>
                <a:rPr lang="en-US" sz="1400" dirty="0" smtClean="0">
                  <a:solidFill>
                    <a:schemeClr val="tx1">
                      <a:lumMod val="75000"/>
                      <a:lumOff val="25000"/>
                    </a:schemeClr>
                  </a:solidFill>
                </a:rPr>
                <a:t>500+</a:t>
              </a:r>
            </a:p>
            <a:p>
              <a:r>
                <a:rPr lang="en-US" sz="1400" dirty="0" smtClean="0">
                  <a:solidFill>
                    <a:schemeClr val="tx1">
                      <a:lumMod val="75000"/>
                      <a:lumOff val="25000"/>
                    </a:schemeClr>
                  </a:solidFill>
                </a:rPr>
                <a:t>employees</a:t>
              </a:r>
              <a:endParaRPr lang="en-US" sz="1400" dirty="0">
                <a:solidFill>
                  <a:schemeClr val="tx1">
                    <a:lumMod val="75000"/>
                    <a:lumOff val="25000"/>
                  </a:schemeClr>
                </a:solidFill>
              </a:endParaRPr>
            </a:p>
          </p:txBody>
        </p:sp>
      </p:grpSp>
      <p:graphicFrame>
        <p:nvGraphicFramePr>
          <p:cNvPr id="35" name="Content Placeholder 8"/>
          <p:cNvGraphicFramePr>
            <a:graphicFrameLocks/>
          </p:cNvGraphicFramePr>
          <p:nvPr>
            <p:extLst>
              <p:ext uri="{D42A27DB-BD31-4B8C-83A1-F6EECF244321}">
                <p14:modId xmlns:p14="http://schemas.microsoft.com/office/powerpoint/2010/main" val="308759316"/>
              </p:ext>
            </p:extLst>
          </p:nvPr>
        </p:nvGraphicFramePr>
        <p:xfrm>
          <a:off x="669325" y="1653781"/>
          <a:ext cx="3812910" cy="3715820"/>
        </p:xfrm>
        <a:graphic>
          <a:graphicData uri="http://schemas.openxmlformats.org/drawingml/2006/table">
            <a:tbl>
              <a:tblPr firstRow="1">
                <a:tableStyleId>{74C1A8A3-306A-4EB7-A6B1-4F7E0EB9C5D6}</a:tableStyleId>
              </a:tblPr>
              <a:tblGrid>
                <a:gridCol w="2351677"/>
                <a:gridCol w="1461233"/>
              </a:tblGrid>
              <a:tr h="475756">
                <a:tc gridSpan="2">
                  <a:txBody>
                    <a:bodyPr/>
                    <a:lstStyle/>
                    <a:p>
                      <a:pPr algn="l" fontAlgn="b"/>
                      <a:r>
                        <a:rPr lang="en-US" sz="1600" b="0" u="none" strike="noStrike" dirty="0">
                          <a:solidFill>
                            <a:srgbClr val="208B9C"/>
                          </a:solidFill>
                          <a:effectLst/>
                          <a:latin typeface="Franklin Gothic Demi Cond" panose="020B0706030402020204" pitchFamily="34" charset="0"/>
                        </a:rPr>
                        <a:t>Components of Change </a:t>
                      </a:r>
                      <a:r>
                        <a:rPr lang="en-US" sz="1600" b="0" u="none" strike="noStrike" dirty="0" smtClean="0">
                          <a:solidFill>
                            <a:srgbClr val="208B9C"/>
                          </a:solidFill>
                          <a:effectLst/>
                          <a:latin typeface="Franklin Gothic Demi Cond" panose="020B0706030402020204" pitchFamily="34" charset="0"/>
                        </a:rPr>
                        <a:t>for Establishments</a:t>
                      </a:r>
                    </a:p>
                    <a:p>
                      <a:pPr algn="l" fontAlgn="b"/>
                      <a:r>
                        <a:rPr lang="en-US" sz="1600" b="0" i="0" u="none" strike="noStrike" dirty="0" smtClean="0">
                          <a:solidFill>
                            <a:srgbClr val="208B9C"/>
                          </a:solidFill>
                          <a:effectLst/>
                          <a:latin typeface="Franklin Gothic Demi Cond" panose="020B0706030402020204" pitchFamily="34" charset="0"/>
                        </a:rPr>
                        <a:t>2000-2011</a:t>
                      </a:r>
                      <a:endParaRPr lang="en-US" sz="1600" b="0" i="0" u="none" strike="noStrike" dirty="0">
                        <a:solidFill>
                          <a:srgbClr val="208B9C"/>
                        </a:solidFill>
                        <a:effectLst/>
                        <a:latin typeface="Franklin Gothic Demi Cond" panose="020B0706030402020204" pitchFamily="34" charset="0"/>
                      </a:endParaRPr>
                    </a:p>
                  </a:txBody>
                  <a:tcPr marL="36576" marR="36576" marT="36576" marB="36576"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en-US"/>
                    </a:p>
                  </a:txBody>
                  <a:tcPr/>
                </a:tc>
              </a:tr>
              <a:tr h="602046">
                <a:tc>
                  <a:txBody>
                    <a:bodyPr/>
                    <a:lstStyle/>
                    <a:p>
                      <a:pPr algn="l" fontAlgn="b"/>
                      <a:r>
                        <a:rPr lang="en-US" sz="1400" b="0" i="0" u="none" strike="noStrike" dirty="0" smtClean="0">
                          <a:solidFill>
                            <a:schemeClr val="tx1">
                              <a:lumMod val="85000"/>
                              <a:lumOff val="15000"/>
                            </a:schemeClr>
                          </a:solidFill>
                          <a:effectLst/>
                          <a:latin typeface="Franklin Gothic Book" panose="020B0503020102020204" pitchFamily="34" charset="0"/>
                        </a:rPr>
                        <a:t>Establishments</a:t>
                      </a:r>
                      <a:r>
                        <a:rPr lang="en-US" sz="1400" b="0" i="0" u="none" strike="noStrike" baseline="0" dirty="0" smtClean="0">
                          <a:solidFill>
                            <a:schemeClr val="tx1">
                              <a:lumMod val="85000"/>
                              <a:lumOff val="15000"/>
                            </a:schemeClr>
                          </a:solidFill>
                          <a:effectLst/>
                          <a:latin typeface="Franklin Gothic Book" panose="020B0503020102020204" pitchFamily="34" charset="0"/>
                        </a:rPr>
                        <a:t> Launched</a:t>
                      </a:r>
                      <a:endParaRPr lang="en-US" sz="1400" b="0" i="0" u="none" strike="noStrike" dirty="0">
                        <a:solidFill>
                          <a:schemeClr val="tx1">
                            <a:lumMod val="85000"/>
                            <a:lumOff val="15000"/>
                          </a:schemeClr>
                        </a:solidFill>
                        <a:effectLst/>
                        <a:latin typeface="Franklin Gothic Book" panose="020B0503020102020204" pitchFamily="34" charset="0"/>
                      </a:endParaRPr>
                    </a:p>
                  </a:txBody>
                  <a:tcPr marL="36576" marR="36576" marT="36576" marB="36576"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solidFill>
                          <a:effectLst/>
                          <a:latin typeface="Franklin Gothic Book" panose="020B0503020102020204" pitchFamily="34" charset="0"/>
                        </a:rPr>
                        <a:t>9,600</a:t>
                      </a:r>
                      <a:endParaRPr lang="en-US" sz="1400" b="0" i="0" u="none" strike="noStrike" dirty="0">
                        <a:solidFill>
                          <a:schemeClr val="tx1"/>
                        </a:solidFill>
                        <a:effectLst/>
                        <a:latin typeface="Franklin Gothic Book" panose="020B0503020102020204" pitchFamily="34" charset="0"/>
                      </a:endParaRPr>
                    </a:p>
                  </a:txBody>
                  <a:tcPr marL="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tr>
              <a:tr h="533400">
                <a:tc>
                  <a:txBody>
                    <a:bodyPr/>
                    <a:lstStyle/>
                    <a:p>
                      <a:pPr algn="l" fontAlgn="b"/>
                      <a:r>
                        <a:rPr lang="en-US" sz="1400" b="0" i="0" u="none" strike="noStrike" dirty="0" smtClean="0">
                          <a:solidFill>
                            <a:schemeClr val="tx1">
                              <a:lumMod val="85000"/>
                              <a:lumOff val="15000"/>
                            </a:schemeClr>
                          </a:solidFill>
                          <a:effectLst/>
                          <a:latin typeface="Franklin Gothic Book" panose="020B0503020102020204" pitchFamily="34" charset="0"/>
                        </a:rPr>
                        <a:t>Establishments Closed</a:t>
                      </a:r>
                      <a:endParaRPr lang="en-US" sz="1400" b="0" i="0" u="none" strike="noStrike" dirty="0">
                        <a:solidFill>
                          <a:schemeClr val="tx1">
                            <a:lumMod val="85000"/>
                            <a:lumOff val="15000"/>
                          </a:schemeClr>
                        </a:solidFill>
                        <a:effectLst/>
                        <a:latin typeface="Franklin Gothic Book" panose="020B0503020102020204" pitchFamily="34" charset="0"/>
                      </a:endParaRPr>
                    </a:p>
                  </a:txBody>
                  <a:tcPr marL="36576" marR="36576" marT="36576" marB="36576"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solidFill>
                          <a:effectLst/>
                          <a:latin typeface="Franklin Gothic Book" panose="020B0503020102020204" pitchFamily="34" charset="0"/>
                        </a:rPr>
                        <a:t>4,616</a:t>
                      </a:r>
                      <a:endParaRPr lang="en-US" sz="1400" b="0" i="0" u="none" strike="noStrike" dirty="0">
                        <a:solidFill>
                          <a:schemeClr val="tx1"/>
                        </a:solidFill>
                        <a:effectLst/>
                        <a:latin typeface="Franklin Gothic Book" panose="020B0503020102020204" pitchFamily="34" charset="0"/>
                      </a:endParaRPr>
                    </a:p>
                  </a:txBody>
                  <a:tcPr marL="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tr>
              <a:tr h="457200">
                <a:tc>
                  <a:txBody>
                    <a:bodyPr/>
                    <a:lstStyle/>
                    <a:p>
                      <a:pPr algn="l" fontAlgn="b"/>
                      <a:r>
                        <a:rPr lang="en-US" sz="1400" b="0" u="none" strike="noStrike" dirty="0" smtClean="0">
                          <a:solidFill>
                            <a:schemeClr val="tx1">
                              <a:lumMod val="85000"/>
                              <a:lumOff val="15000"/>
                            </a:schemeClr>
                          </a:solidFill>
                          <a:effectLst/>
                          <a:latin typeface="Franklin Gothic Book" panose="020B0503020102020204" pitchFamily="34" charset="0"/>
                        </a:rPr>
                        <a:t>Net Change</a:t>
                      </a:r>
                      <a:endParaRPr lang="en-US" sz="1400" b="0" i="0" u="none" strike="noStrike" dirty="0">
                        <a:solidFill>
                          <a:schemeClr val="tx1">
                            <a:lumMod val="85000"/>
                            <a:lumOff val="15000"/>
                          </a:schemeClr>
                        </a:solidFill>
                        <a:effectLst/>
                        <a:latin typeface="Franklin Gothic Book" panose="020B0503020102020204" pitchFamily="34" charset="0"/>
                      </a:endParaRPr>
                    </a:p>
                  </a:txBody>
                  <a:tcPr marL="36576" marR="36576" marT="36576" marB="36576"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solidFill>
                          <a:effectLst/>
                          <a:latin typeface="Franklin Gothic Book" panose="020B0503020102020204" pitchFamily="34" charset="0"/>
                        </a:rPr>
                        <a:t>4,984</a:t>
                      </a:r>
                      <a:endParaRPr lang="en-US" sz="1400" b="0" i="0" u="none" strike="noStrike" dirty="0">
                        <a:solidFill>
                          <a:schemeClr val="tx1"/>
                        </a:solidFill>
                        <a:effectLst/>
                        <a:latin typeface="Franklin Gothic Book" panose="020B0503020102020204" pitchFamily="34" charset="0"/>
                      </a:endParaRPr>
                    </a:p>
                  </a:txBody>
                  <a:tcPr marL="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tr>
              <a:tr h="487680">
                <a:tc>
                  <a:txBody>
                    <a:bodyPr/>
                    <a:lstStyle/>
                    <a:p>
                      <a:pPr algn="l" fontAlgn="b"/>
                      <a:r>
                        <a:rPr lang="en-US" sz="1400" b="0" u="none" strike="noStrike" dirty="0">
                          <a:solidFill>
                            <a:schemeClr val="tx1">
                              <a:lumMod val="85000"/>
                              <a:lumOff val="15000"/>
                            </a:schemeClr>
                          </a:solidFill>
                          <a:effectLst/>
                          <a:latin typeface="Franklin Gothic Book" panose="020B0503020102020204" pitchFamily="34" charset="0"/>
                        </a:rPr>
                        <a:t>Net </a:t>
                      </a:r>
                      <a:r>
                        <a:rPr lang="en-US" sz="1400" b="0" u="none" strike="noStrike" dirty="0" smtClean="0">
                          <a:solidFill>
                            <a:schemeClr val="tx1">
                              <a:lumMod val="85000"/>
                              <a:lumOff val="15000"/>
                            </a:schemeClr>
                          </a:solidFill>
                          <a:effectLst/>
                          <a:latin typeface="Franklin Gothic Book" panose="020B0503020102020204" pitchFamily="34" charset="0"/>
                        </a:rPr>
                        <a:t>Migration </a:t>
                      </a:r>
                    </a:p>
                    <a:p>
                      <a:pPr algn="l" fontAlgn="b"/>
                      <a:r>
                        <a:rPr lang="en-US" sz="1200" b="0" u="none" strike="noStrike" dirty="0" smtClean="0">
                          <a:solidFill>
                            <a:schemeClr val="tx1">
                              <a:lumMod val="85000"/>
                              <a:lumOff val="15000"/>
                            </a:schemeClr>
                          </a:solidFill>
                          <a:effectLst/>
                          <a:latin typeface="Franklin Gothic Book" panose="020B0503020102020204" pitchFamily="34" charset="0"/>
                        </a:rPr>
                        <a:t>(number</a:t>
                      </a:r>
                      <a:r>
                        <a:rPr lang="en-US" sz="1200" b="0" u="none" strike="noStrike" baseline="0" dirty="0" smtClean="0">
                          <a:solidFill>
                            <a:schemeClr val="tx1">
                              <a:lumMod val="85000"/>
                              <a:lumOff val="15000"/>
                            </a:schemeClr>
                          </a:solidFill>
                          <a:effectLst/>
                          <a:latin typeface="Franklin Gothic Book" panose="020B0503020102020204" pitchFamily="34" charset="0"/>
                        </a:rPr>
                        <a:t> leaving vs. the number moving into the region)</a:t>
                      </a:r>
                      <a:endParaRPr lang="en-US" sz="1200" b="0" i="0" u="none" strike="noStrike" dirty="0">
                        <a:solidFill>
                          <a:schemeClr val="tx1">
                            <a:lumMod val="85000"/>
                            <a:lumOff val="15000"/>
                          </a:schemeClr>
                        </a:solidFill>
                        <a:effectLst/>
                        <a:latin typeface="Franklin Gothic Book" panose="020B0503020102020204" pitchFamily="34" charset="0"/>
                      </a:endParaRPr>
                    </a:p>
                  </a:txBody>
                  <a:tcPr marL="36576" marR="36576" marT="36576" marB="36576"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solidFill>
                          <a:effectLst/>
                          <a:latin typeface="Franklin Gothic Book" panose="020B0503020102020204" pitchFamily="34" charset="0"/>
                        </a:rPr>
                        <a:t>-13</a:t>
                      </a:r>
                      <a:endParaRPr lang="en-US" sz="1400" b="0" i="0" u="none" strike="noStrike" dirty="0">
                        <a:solidFill>
                          <a:schemeClr val="tx1"/>
                        </a:solidFill>
                        <a:effectLst/>
                        <a:latin typeface="Franklin Gothic Book" panose="020B0503020102020204" pitchFamily="34" charset="0"/>
                      </a:endParaRPr>
                    </a:p>
                  </a:txBody>
                  <a:tcPr marL="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tr>
              <a:tr h="480060">
                <a:tc>
                  <a:txBody>
                    <a:bodyPr/>
                    <a:lstStyle/>
                    <a:p>
                      <a:pPr algn="l" fontAlgn="b"/>
                      <a:r>
                        <a:rPr lang="en-US" sz="1400" b="0" u="none" strike="noStrike" dirty="0">
                          <a:solidFill>
                            <a:schemeClr val="tx1">
                              <a:lumMod val="85000"/>
                              <a:lumOff val="15000"/>
                            </a:schemeClr>
                          </a:solidFill>
                          <a:effectLst/>
                          <a:latin typeface="Franklin Gothic Book" panose="020B0503020102020204" pitchFamily="34" charset="0"/>
                        </a:rPr>
                        <a:t>Total </a:t>
                      </a:r>
                      <a:r>
                        <a:rPr lang="en-US" sz="1400" b="0" u="none" strike="noStrike" dirty="0" smtClean="0">
                          <a:solidFill>
                            <a:schemeClr val="tx1">
                              <a:lumMod val="85000"/>
                              <a:lumOff val="15000"/>
                            </a:schemeClr>
                          </a:solidFill>
                          <a:effectLst/>
                          <a:latin typeface="Franklin Gothic Book" panose="020B0503020102020204" pitchFamily="34" charset="0"/>
                        </a:rPr>
                        <a:t>Change</a:t>
                      </a:r>
                      <a:endParaRPr lang="en-US" sz="1400" b="0" i="0" u="none" strike="noStrike" dirty="0">
                        <a:solidFill>
                          <a:schemeClr val="tx1">
                            <a:lumMod val="85000"/>
                            <a:lumOff val="15000"/>
                          </a:schemeClr>
                        </a:solidFill>
                        <a:effectLst/>
                        <a:latin typeface="Franklin Gothic Book" panose="020B0503020102020204" pitchFamily="34" charset="0"/>
                      </a:endParaRPr>
                    </a:p>
                  </a:txBody>
                  <a:tcPr marL="36576" marR="36576" marT="36576" marB="36576"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Franklin Gothic Book" panose="020B0503020102020204" pitchFamily="34" charset="0"/>
                        </a:rPr>
                        <a:t>4,971</a:t>
                      </a:r>
                    </a:p>
                  </a:txBody>
                  <a:tcPr marL="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tr>
              <a:tr h="430010">
                <a:tc>
                  <a:txBody>
                    <a:bodyPr/>
                    <a:lstStyle/>
                    <a:p>
                      <a:pPr algn="l" fontAlgn="b"/>
                      <a:r>
                        <a:rPr lang="en-US" sz="1400" b="0" i="0" u="none" strike="noStrike" dirty="0" smtClean="0">
                          <a:solidFill>
                            <a:schemeClr val="tx1">
                              <a:lumMod val="85000"/>
                              <a:lumOff val="15000"/>
                            </a:schemeClr>
                          </a:solidFill>
                          <a:effectLst/>
                          <a:latin typeface="Franklin Gothic Book" panose="020B0503020102020204" pitchFamily="34" charset="0"/>
                        </a:rPr>
                        <a:t>Percent Change</a:t>
                      </a:r>
                      <a:r>
                        <a:rPr lang="en-US" sz="1400" b="0" i="0" u="none" strike="noStrike" baseline="0" dirty="0" smtClean="0">
                          <a:solidFill>
                            <a:schemeClr val="tx1">
                              <a:lumMod val="85000"/>
                              <a:lumOff val="15000"/>
                            </a:schemeClr>
                          </a:solidFill>
                          <a:effectLst/>
                          <a:latin typeface="Franklin Gothic Book" panose="020B0503020102020204" pitchFamily="34" charset="0"/>
                        </a:rPr>
                        <a:t> </a:t>
                      </a:r>
                      <a:endParaRPr lang="en-US" sz="1400" b="0" i="0" u="none" strike="noStrike" dirty="0">
                        <a:solidFill>
                          <a:schemeClr val="tx1">
                            <a:lumMod val="85000"/>
                            <a:lumOff val="15000"/>
                          </a:schemeClr>
                        </a:solidFill>
                        <a:effectLst/>
                        <a:latin typeface="Franklin Gothic Book" panose="020B0503020102020204" pitchFamily="34" charset="0"/>
                      </a:endParaRPr>
                    </a:p>
                  </a:txBody>
                  <a:tcPr marL="36576" marR="36576" marT="36576" marB="36576"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solidFill>
                          <a:effectLst/>
                          <a:latin typeface="Franklin Gothic Book" panose="020B0503020102020204" pitchFamily="34" charset="0"/>
                        </a:rPr>
                        <a:t>127.2%</a:t>
                      </a:r>
                      <a:endParaRPr lang="en-US" sz="1400" b="0" i="0" u="none" strike="noStrike" dirty="0">
                        <a:solidFill>
                          <a:schemeClr val="tx1"/>
                        </a:solidFill>
                        <a:effectLst/>
                        <a:latin typeface="Franklin Gothic Book" panose="020B0503020102020204" pitchFamily="34" charset="0"/>
                      </a:endParaRPr>
                    </a:p>
                  </a:txBody>
                  <a:tcPr marL="9525" marT="9525"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E4E4E4"/>
                    </a:solidFill>
                  </a:tcPr>
                </a:tc>
              </a:tr>
            </a:tbl>
          </a:graphicData>
        </a:graphic>
      </p:graphicFrame>
      <p:sp>
        <p:nvSpPr>
          <p:cNvPr id="34" name="Text Placeholder 5"/>
          <p:cNvSpPr txBox="1">
            <a:spLocks/>
          </p:cNvSpPr>
          <p:nvPr/>
        </p:nvSpPr>
        <p:spPr bwMode="auto">
          <a:xfrm>
            <a:off x="3124200" y="6588125"/>
            <a:ext cx="50292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Source: </a:t>
            </a:r>
            <a:r>
              <a:rPr lang="en-US" altLang="en-US" sz="800" dirty="0"/>
              <a:t>National Establishment Time Series (NETS) – 2011 Database</a:t>
            </a:r>
            <a:endParaRPr lang="en-US" altLang="en-US" sz="800" dirty="0">
              <a:latin typeface="Franklin Gothic Book" panose="020B0503020102020204" pitchFamily="34" charset="0"/>
            </a:endParaRPr>
          </a:p>
        </p:txBody>
      </p:sp>
    </p:spTree>
    <p:extLst>
      <p:ext uri="{BB962C8B-B14F-4D97-AF65-F5344CB8AC3E}">
        <p14:creationId xmlns:p14="http://schemas.microsoft.com/office/powerpoint/2010/main" val="4293967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28"/>
          </p:nvPr>
        </p:nvSpPr>
        <p:spPr/>
        <p:txBody>
          <a:bodyPr vert="horz" lIns="0" tIns="0" rIns="0" bIns="0" rtlCol="0" anchor="t">
            <a:normAutofit/>
          </a:bodyPr>
          <a:lstStyle/>
          <a:p>
            <a:r>
              <a:rPr lang="en-US" dirty="0" smtClean="0">
                <a:solidFill>
                  <a:srgbClr val="208B9C"/>
                </a:solidFill>
              </a:rPr>
              <a:t>Industry and occupation</a:t>
            </a:r>
            <a:endParaRPr lang="en-US" dirty="0">
              <a:solidFill>
                <a:srgbClr val="208B9C"/>
              </a:solidFill>
            </a:endParaRPr>
          </a:p>
        </p:txBody>
      </p:sp>
      <p:sp>
        <p:nvSpPr>
          <p:cNvPr id="7" name="Rectangle 9"/>
          <p:cNvSpPr>
            <a:spLocks noChangeArrowheads="1"/>
          </p:cNvSpPr>
          <p:nvPr/>
        </p:nvSpPr>
        <p:spPr bwMode="auto">
          <a:xfrm>
            <a:off x="1994478"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8" name="Rectangle 7"/>
          <p:cNvSpPr>
            <a:spLocks noChangeArrowheads="1"/>
          </p:cNvSpPr>
          <p:nvPr/>
        </p:nvSpPr>
        <p:spPr bwMode="auto">
          <a:xfrm>
            <a:off x="3303157"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2" name="Rectangle 11"/>
          <p:cNvSpPr>
            <a:spLocks noChangeArrowheads="1"/>
          </p:cNvSpPr>
          <p:nvPr/>
        </p:nvSpPr>
        <p:spPr bwMode="auto">
          <a:xfrm>
            <a:off x="4611835"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3" name="Rectangle 12"/>
          <p:cNvSpPr>
            <a:spLocks noChangeArrowheads="1"/>
          </p:cNvSpPr>
          <p:nvPr/>
        </p:nvSpPr>
        <p:spPr bwMode="auto">
          <a:xfrm>
            <a:off x="5920512" y="6218277"/>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4" name="Rectangle 13"/>
          <p:cNvSpPr>
            <a:spLocks noChangeArrowheads="1"/>
          </p:cNvSpPr>
          <p:nvPr/>
        </p:nvSpPr>
        <p:spPr bwMode="auto">
          <a:xfrm>
            <a:off x="722919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5" name="Rectangle 14"/>
          <p:cNvSpPr>
            <a:spLocks noChangeArrowheads="1"/>
          </p:cNvSpPr>
          <p:nvPr/>
        </p:nvSpPr>
        <p:spPr bwMode="auto">
          <a:xfrm>
            <a:off x="685800"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grpSp>
        <p:nvGrpSpPr>
          <p:cNvPr id="20" name="Group 19"/>
          <p:cNvGrpSpPr/>
          <p:nvPr/>
        </p:nvGrpSpPr>
        <p:grpSpPr>
          <a:xfrm>
            <a:off x="5920512" y="6163273"/>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2"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26" name="TextBox 25"/>
          <p:cNvSpPr txBox="1"/>
          <p:nvPr/>
        </p:nvSpPr>
        <p:spPr>
          <a:xfrm>
            <a:off x="5920512" y="6294466"/>
            <a:ext cx="1229008" cy="200055"/>
          </a:xfrm>
          <a:prstGeom prst="rect">
            <a:avLst/>
          </a:prstGeom>
          <a:noFill/>
        </p:spPr>
        <p:txBody>
          <a:bodyPr wrap="square" lIns="0" tIns="0" rIns="0" bIns="0" rtlCol="0">
            <a:spAutoFit/>
          </a:bodyPr>
          <a:lstStyle/>
          <a:p>
            <a:r>
              <a:rPr lang="en-US" sz="1300" dirty="0">
                <a:solidFill>
                  <a:srgbClr val="208B9C"/>
                </a:solidFill>
                <a:latin typeface="Franklin Gothic Demi Cond" panose="020B0706030402020204" pitchFamily="34" charset="0"/>
              </a:rPr>
              <a:t>section 05</a:t>
            </a:r>
          </a:p>
        </p:txBody>
      </p:sp>
      <p:sp>
        <p:nvSpPr>
          <p:cNvPr id="23" name="Title 1"/>
          <p:cNvSpPr>
            <a:spLocks noGrp="1"/>
          </p:cNvSpPr>
          <p:nvPr>
            <p:ph type="title"/>
          </p:nvPr>
        </p:nvSpPr>
        <p:spPr>
          <a:xfrm>
            <a:off x="669325" y="838200"/>
            <a:ext cx="8229111" cy="838200"/>
          </a:xfrm>
        </p:spPr>
        <p:txBody>
          <a:bodyPr vert="horz" lIns="0" tIns="0" rIns="0" bIns="0" rtlCol="0" anchor="ctr">
            <a:normAutofit/>
          </a:bodyPr>
          <a:lstStyle/>
          <a:p>
            <a:pPr algn="l"/>
            <a:r>
              <a:rPr lang="en-US" sz="3650" dirty="0" smtClean="0">
                <a:solidFill>
                  <a:schemeClr val="tx1">
                    <a:lumMod val="75000"/>
                    <a:lumOff val="25000"/>
                  </a:schemeClr>
                </a:solidFill>
                <a:latin typeface="Franklin Gothic Book" panose="020B0503020102020204" pitchFamily="34" charset="0"/>
              </a:rPr>
              <a:t>Establishments</a:t>
            </a:r>
            <a:endParaRPr lang="en-US" sz="3650" dirty="0">
              <a:solidFill>
                <a:schemeClr val="tx1">
                  <a:lumMod val="75000"/>
                  <a:lumOff val="25000"/>
                </a:schemeClr>
              </a:solidFill>
              <a:latin typeface="Franklin Gothic Book" panose="020B0503020102020204" pitchFamily="34" charset="0"/>
            </a:endParaRPr>
          </a:p>
        </p:txBody>
      </p:sp>
      <p:graphicFrame>
        <p:nvGraphicFramePr>
          <p:cNvPr id="27" name="Content Placeholder 7"/>
          <p:cNvGraphicFramePr>
            <a:graphicFrameLocks noGrp="1"/>
          </p:cNvGraphicFramePr>
          <p:nvPr>
            <p:ph sz="quarter" idx="15"/>
            <p:extLst>
              <p:ext uri="{D42A27DB-BD31-4B8C-83A1-F6EECF244321}">
                <p14:modId xmlns:p14="http://schemas.microsoft.com/office/powerpoint/2010/main" val="3971793971"/>
              </p:ext>
            </p:extLst>
          </p:nvPr>
        </p:nvGraphicFramePr>
        <p:xfrm>
          <a:off x="682124" y="1665134"/>
          <a:ext cx="7568076" cy="3083050"/>
        </p:xfrm>
        <a:graphic>
          <a:graphicData uri="http://schemas.openxmlformats.org/drawingml/2006/table">
            <a:tbl>
              <a:tblPr firstRow="1">
                <a:tableStyleId>{74C1A8A3-306A-4EB7-A6B1-4F7E0EB9C5D6}</a:tableStyleId>
              </a:tblPr>
              <a:tblGrid>
                <a:gridCol w="1143000"/>
                <a:gridCol w="1639365"/>
                <a:gridCol w="1595237"/>
                <a:gridCol w="1595237"/>
                <a:gridCol w="1595237"/>
              </a:tblGrid>
              <a:tr h="336555">
                <a:tc gridSpan="5">
                  <a:txBody>
                    <a:bodyPr/>
                    <a:lstStyle/>
                    <a:p>
                      <a:pPr algn="ctr" fontAlgn="b">
                        <a:tabLst>
                          <a:tab pos="854075" algn="l"/>
                        </a:tabLst>
                      </a:pPr>
                      <a:r>
                        <a:rPr lang="en-US" sz="2400" b="0" u="none" strike="noStrike" dirty="0" smtClean="0">
                          <a:solidFill>
                            <a:srgbClr val="208B9C"/>
                          </a:solidFill>
                          <a:effectLst/>
                          <a:latin typeface="Franklin Gothic Demi Cond" panose="020B0706030402020204" pitchFamily="34" charset="0"/>
                        </a:rPr>
                        <a:t>                    </a:t>
                      </a:r>
                      <a:r>
                        <a:rPr lang="en-US" sz="2000" b="0" u="none" strike="noStrike" dirty="0" smtClean="0">
                          <a:solidFill>
                            <a:srgbClr val="208B9C"/>
                          </a:solidFill>
                          <a:effectLst/>
                          <a:latin typeface="Franklin Gothic Demi Cond" panose="020B0706030402020204" pitchFamily="34" charset="0"/>
                        </a:rPr>
                        <a:t>Number </a:t>
                      </a:r>
                      <a:r>
                        <a:rPr lang="en-US" sz="2000" b="0" u="none" strike="noStrike" dirty="0">
                          <a:solidFill>
                            <a:srgbClr val="208B9C"/>
                          </a:solidFill>
                          <a:effectLst/>
                          <a:latin typeface="Franklin Gothic Demi Cond" panose="020B0706030402020204" pitchFamily="34" charset="0"/>
                        </a:rPr>
                        <a:t>of Establishments by </a:t>
                      </a:r>
                      <a:r>
                        <a:rPr lang="en-US" sz="2000" b="0" u="none" strike="noStrike" dirty="0" smtClean="0">
                          <a:solidFill>
                            <a:srgbClr val="208B9C"/>
                          </a:solidFill>
                          <a:effectLst/>
                          <a:latin typeface="Franklin Gothic Demi Cond" panose="020B0706030402020204" pitchFamily="34" charset="0"/>
                        </a:rPr>
                        <a:t>Company Stages</a:t>
                      </a:r>
                      <a:endParaRPr lang="en-US" sz="2000" b="0" i="0" u="none" strike="noStrike" dirty="0">
                        <a:solidFill>
                          <a:srgbClr val="208B9C"/>
                        </a:solidFill>
                        <a:effectLst/>
                        <a:latin typeface="Franklin Gothic Demi Cond" panose="020B0706030402020204" pitchFamily="34" charset="0"/>
                      </a:endParaRPr>
                    </a:p>
                  </a:txBody>
                  <a:tcPr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500" b="0" i="0" u="none" strike="noStrike" dirty="0">
                        <a:solidFill>
                          <a:srgbClr val="208B9C"/>
                        </a:solidFill>
                        <a:effectLst/>
                        <a:latin typeface="Franklin Gothic Demi Cond" panose="020B0706030402020204" pitchFamily="34" charset="0"/>
                      </a:endParaRPr>
                    </a:p>
                  </a:txBody>
                  <a:tcPr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284778">
                <a:tc>
                  <a:txBody>
                    <a:bodyPr/>
                    <a:lstStyle/>
                    <a:p>
                      <a:pPr algn="l" fontAlgn="b"/>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gridSpan="2">
                  <a:txBody>
                    <a:bodyPr/>
                    <a:lstStyle/>
                    <a:p>
                      <a:pPr marL="0" algn="ctr" defTabSz="914400" rtl="0" eaLnBrk="1" fontAlgn="b" latinLnBrk="0" hangingPunct="1"/>
                      <a:r>
                        <a:rPr lang="en-US" sz="2400" b="0" i="0" u="none" strike="noStrike" kern="1200" dirty="0" smtClean="0">
                          <a:solidFill>
                            <a:srgbClr val="208B9C"/>
                          </a:solidFill>
                          <a:effectLst/>
                          <a:latin typeface="Franklin Gothic Demi Cond" panose="020B0706030402020204" pitchFamily="34" charset="0"/>
                          <a:ea typeface="+mn-ea"/>
                          <a:cs typeface="+mn-cs"/>
                        </a:rPr>
                        <a:t>2000</a:t>
                      </a:r>
                      <a:endParaRPr lang="en-US" sz="2400" b="0" i="0" u="none" strike="noStrike" kern="1200" dirty="0">
                        <a:solidFill>
                          <a:srgbClr val="208B9C"/>
                        </a:solidFill>
                        <a:effectLst/>
                        <a:latin typeface="Franklin Gothic Demi Cond" panose="020B0706030402020204" pitchFamily="34" charset="0"/>
                        <a:ea typeface="+mn-ea"/>
                        <a:cs typeface="+mn-cs"/>
                      </a:endParaRPr>
                    </a:p>
                  </a:txBody>
                  <a:tcPr marR="274320"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hMerge="1">
                  <a:txBody>
                    <a:bodyPr/>
                    <a:lstStyle/>
                    <a:p>
                      <a:pPr algn="r" fontAlgn="b"/>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marL="0" algn="ctr" defTabSz="914400" rtl="0" eaLnBrk="1" fontAlgn="b" latinLnBrk="0" hangingPunct="1"/>
                      <a:r>
                        <a:rPr lang="en-US" sz="2400" b="0" i="0" u="none" strike="noStrike" kern="1200" dirty="0" smtClean="0">
                          <a:solidFill>
                            <a:srgbClr val="208B9C"/>
                          </a:solidFill>
                          <a:effectLst/>
                          <a:latin typeface="Franklin Gothic Demi Cond" panose="020B0706030402020204" pitchFamily="34" charset="0"/>
                          <a:ea typeface="+mn-ea"/>
                          <a:cs typeface="+mn-cs"/>
                        </a:rPr>
                        <a:t>2011</a:t>
                      </a:r>
                      <a:endParaRPr lang="en-US" sz="2400" b="0" i="0" u="none" strike="noStrike" kern="1200" dirty="0">
                        <a:solidFill>
                          <a:srgbClr val="208B9C"/>
                        </a:solidFill>
                        <a:effectLst/>
                        <a:latin typeface="Franklin Gothic Demi Cond" panose="020B0706030402020204" pitchFamily="34" charset="0"/>
                        <a:ea typeface="+mn-ea"/>
                        <a:cs typeface="+mn-cs"/>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pPr algn="r" fontAlgn="b"/>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544918">
                <a:tc>
                  <a:txBody>
                    <a:bodyPr/>
                    <a:lstStyle/>
                    <a:p>
                      <a:pPr algn="l" fontAlgn="b"/>
                      <a:r>
                        <a:rPr lang="en-US" sz="1400" b="0" i="0" u="none" strike="noStrike" dirty="0" smtClean="0">
                          <a:solidFill>
                            <a:schemeClr val="tx1">
                              <a:lumMod val="75000"/>
                              <a:lumOff val="25000"/>
                            </a:schemeClr>
                          </a:solidFill>
                          <a:effectLst/>
                          <a:latin typeface="Franklin Gothic Demi Cond" panose="020B0706030402020204" pitchFamily="34" charset="0"/>
                        </a:rPr>
                        <a:t>Stage</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T="27432" marB="27432" anchor="ct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ctr" fontAlgn="b"/>
                      <a:r>
                        <a:rPr lang="en-US" sz="1400" b="0" i="0" u="none" strike="noStrike" dirty="0" smtClean="0">
                          <a:solidFill>
                            <a:schemeClr val="tx1">
                              <a:lumMod val="75000"/>
                              <a:lumOff val="25000"/>
                            </a:schemeClr>
                          </a:solidFill>
                          <a:effectLst/>
                          <a:latin typeface="Franklin Gothic Demi Cond" panose="020B0706030402020204" pitchFamily="34" charset="0"/>
                        </a:rPr>
                        <a:t>Establishments</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274320" marT="27432" marB="27432" anchor="ct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Demi Cond" panose="020B0706030402020204" pitchFamily="34" charset="0"/>
                        </a:rPr>
                        <a:t>Proportion</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ctr" fontAlgn="b"/>
                      <a:r>
                        <a:rPr lang="en-US" sz="1400" b="0" i="0" u="none" strike="noStrike" dirty="0" smtClean="0">
                          <a:solidFill>
                            <a:schemeClr val="tx1">
                              <a:lumMod val="75000"/>
                              <a:lumOff val="25000"/>
                            </a:schemeClr>
                          </a:solidFill>
                          <a:effectLst/>
                          <a:latin typeface="Franklin Gothic Demi Cond" panose="020B0706030402020204" pitchFamily="34" charset="0"/>
                        </a:rPr>
                        <a:t>Establishments</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400" b="0" i="0" u="none" strike="noStrike" dirty="0" smtClean="0">
                        <a:solidFill>
                          <a:schemeClr val="tx1">
                            <a:lumMod val="75000"/>
                            <a:lumOff val="25000"/>
                          </a:schemeClr>
                        </a:solidFill>
                        <a:effectLst/>
                        <a:latin typeface="Franklin Gothic Demi Cond" panose="020B0706030402020204" pitchFamily="34"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tx1">
                              <a:lumMod val="75000"/>
                              <a:lumOff val="25000"/>
                            </a:schemeClr>
                          </a:solidFill>
                          <a:effectLst/>
                          <a:latin typeface="Franklin Gothic Demi Cond" panose="020B0706030402020204" pitchFamily="34" charset="0"/>
                        </a:rPr>
                        <a:t>Proportion</a:t>
                      </a:r>
                    </a:p>
                    <a:p>
                      <a:pPr algn="r" fontAlgn="b"/>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r>
              <a:tr h="252416">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0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27432" marB="27432"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937</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24%</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3,950</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fontAlgn="ctr"/>
                      <a:r>
                        <a:rPr lang="en-US" sz="1200" b="0" i="0" u="none" strike="noStrike" dirty="0" smtClean="0">
                          <a:solidFill>
                            <a:srgbClr val="404040"/>
                          </a:solidFill>
                          <a:effectLst/>
                          <a:latin typeface="Franklin Gothic Book"/>
                        </a:rPr>
                        <a:t>44.5%</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r>
              <a:tr h="252416">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1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27432" marB="27432"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2,391</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61.2%</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4,359</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fontAlgn="ctr"/>
                      <a:r>
                        <a:rPr lang="en-US" sz="1200" b="0" i="0" u="none" strike="noStrike" dirty="0" smtClean="0">
                          <a:solidFill>
                            <a:srgbClr val="404040"/>
                          </a:solidFill>
                          <a:effectLst/>
                          <a:latin typeface="Franklin Gothic Book"/>
                        </a:rPr>
                        <a:t>49.1%</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r>
              <a:tr h="252416">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2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27432" marB="27432"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555</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14.2%</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540</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fontAlgn="ctr"/>
                      <a:r>
                        <a:rPr lang="en-US" sz="1200" b="0" i="0" u="none" strike="noStrike" dirty="0" smtClean="0">
                          <a:solidFill>
                            <a:srgbClr val="404040"/>
                          </a:solidFill>
                          <a:effectLst/>
                          <a:latin typeface="Franklin Gothic Book"/>
                        </a:rPr>
                        <a:t>6.1%</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r>
              <a:tr h="252416">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3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27432" marB="27432"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25</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0.6%</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30</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fontAlgn="ctr"/>
                      <a:r>
                        <a:rPr lang="en-US" sz="1200" b="0" i="0" u="none" strike="noStrike" dirty="0" smtClean="0">
                          <a:solidFill>
                            <a:srgbClr val="404040"/>
                          </a:solidFill>
                          <a:effectLst/>
                          <a:latin typeface="Franklin Gothic Book"/>
                        </a:rPr>
                        <a:t>0.3%</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r>
              <a:tr h="252416">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4</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27432" marB="27432"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1</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0.0%</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Book"/>
                        </a:rPr>
                        <a:t>1</a:t>
                      </a:r>
                      <a:endParaRPr lang="en-US" sz="1200" b="0" i="0" u="none" strike="noStrike" dirty="0">
                        <a:solidFill>
                          <a:srgbClr val="404040"/>
                        </a:solidFill>
                        <a:effectLst/>
                        <a:latin typeface="Franklin Gothic Book"/>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fontAlgn="ctr"/>
                      <a:r>
                        <a:rPr lang="en-US" sz="1200" b="0" i="0" u="none" strike="noStrike" dirty="0" smtClean="0">
                          <a:solidFill>
                            <a:srgbClr val="404040"/>
                          </a:solidFill>
                          <a:effectLst/>
                          <a:latin typeface="Franklin Gothic Book"/>
                        </a:rPr>
                        <a:t>0.0%</a:t>
                      </a:r>
                      <a:endParaRPr lang="en-US" sz="1200" b="0" i="0" u="none" strike="noStrike" dirty="0">
                        <a:solidFill>
                          <a:srgbClr val="404040"/>
                        </a:solidFill>
                        <a:effectLst/>
                        <a:latin typeface="Franklin Gothic Book"/>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r>
              <a:tr h="284778">
                <a:tc>
                  <a:txBody>
                    <a:bodyPr/>
                    <a:lstStyle/>
                    <a:p>
                      <a:pPr algn="l" fontAlgn="b"/>
                      <a:r>
                        <a:rPr lang="en-US" sz="1200" b="0" i="0" u="none" strike="noStrike" dirty="0" smtClean="0">
                          <a:solidFill>
                            <a:schemeClr val="tx1">
                              <a:lumMod val="75000"/>
                              <a:lumOff val="25000"/>
                            </a:schemeClr>
                          </a:solidFill>
                          <a:effectLst/>
                          <a:latin typeface="Franklin Gothic Demi Cond" panose="020B0706030402020204" pitchFamily="34" charset="0"/>
                        </a:rPr>
                        <a:t>Total</a:t>
                      </a:r>
                      <a:endParaRPr lang="en-US" sz="1200" b="0" i="0" u="none" strike="noStrike" dirty="0">
                        <a:solidFill>
                          <a:schemeClr val="tx1">
                            <a:lumMod val="75000"/>
                            <a:lumOff val="25000"/>
                          </a:schemeClr>
                        </a:solidFill>
                        <a:effectLst/>
                        <a:latin typeface="Franklin Gothic Demi Cond" panose="020B0706030402020204" pitchFamily="34" charset="0"/>
                      </a:endParaRPr>
                    </a:p>
                  </a:txBody>
                  <a:tcPr marT="27432" marB="27432"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Demi"/>
                        </a:rPr>
                        <a:t>3,909</a:t>
                      </a:r>
                      <a:endParaRPr lang="en-US" sz="1200" b="0" i="0" u="none" strike="noStrike" dirty="0">
                        <a:solidFill>
                          <a:srgbClr val="404040"/>
                        </a:solidFill>
                        <a:effectLst/>
                        <a:latin typeface="Franklin Gothic Demi"/>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Demi"/>
                        </a:rPr>
                        <a:t>100</a:t>
                      </a:r>
                      <a:r>
                        <a:rPr lang="en-US" sz="1200" b="0" i="0" u="none" strike="noStrike" dirty="0" smtClean="0">
                          <a:solidFill>
                            <a:srgbClr val="404040"/>
                          </a:solidFill>
                          <a:effectLst/>
                          <a:latin typeface="+mn-lt"/>
                        </a:rPr>
                        <a:t>%</a:t>
                      </a:r>
                      <a:endParaRPr lang="en-US" sz="1200" b="0" i="0" u="none" strike="noStrike" dirty="0">
                        <a:solidFill>
                          <a:srgbClr val="404040"/>
                        </a:solidFill>
                        <a:effectLst/>
                        <a:latin typeface="Franklin Gothic Demi"/>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fontAlgn="ctr"/>
                      <a:r>
                        <a:rPr lang="en-US" sz="1200" b="0" i="0" u="none" strike="noStrike" dirty="0" smtClean="0">
                          <a:solidFill>
                            <a:srgbClr val="404040"/>
                          </a:solidFill>
                          <a:effectLst/>
                          <a:latin typeface="Franklin Gothic Demi"/>
                        </a:rPr>
                        <a:t>8,880</a:t>
                      </a:r>
                      <a:endParaRPr lang="en-US" sz="1200" b="0" i="0" u="none" strike="noStrike" dirty="0">
                        <a:solidFill>
                          <a:srgbClr val="404040"/>
                        </a:solidFill>
                        <a:effectLst/>
                        <a:latin typeface="Franklin Gothic Demi"/>
                      </a:endParaRPr>
                    </a:p>
                  </a:txBody>
                  <a:tcPr marL="9525" marR="457200" marT="9525"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r" fontAlgn="ctr"/>
                      <a:r>
                        <a:rPr lang="en-US" sz="1200" b="0" i="0" u="none" strike="noStrike" dirty="0" smtClean="0">
                          <a:solidFill>
                            <a:srgbClr val="404040"/>
                          </a:solidFill>
                          <a:effectLst/>
                          <a:latin typeface="Franklin Gothic Demi"/>
                        </a:rPr>
                        <a:t>100</a:t>
                      </a:r>
                      <a:r>
                        <a:rPr lang="en-US" sz="1200" b="0" i="0" u="none" strike="noStrike" dirty="0" smtClean="0">
                          <a:solidFill>
                            <a:srgbClr val="404040"/>
                          </a:solidFill>
                          <a:effectLst/>
                          <a:latin typeface="+mn-lt"/>
                        </a:rPr>
                        <a:t>%</a:t>
                      </a:r>
                      <a:endParaRPr lang="en-US" sz="1200" b="0" i="0" u="none" strike="noStrike" dirty="0">
                        <a:solidFill>
                          <a:srgbClr val="404040"/>
                        </a:solidFill>
                        <a:effectLst/>
                        <a:latin typeface="Franklin Gothic Demi"/>
                      </a:endParaRPr>
                    </a:p>
                  </a:txBody>
                  <a:tcPr marL="9525" marR="365760" marT="9525"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
        <p:nvSpPr>
          <p:cNvPr id="17" name="TextBox 16"/>
          <p:cNvSpPr txBox="1"/>
          <p:nvPr/>
        </p:nvSpPr>
        <p:spPr>
          <a:xfrm>
            <a:off x="685800" y="4854308"/>
            <a:ext cx="7889358" cy="1492716"/>
          </a:xfrm>
          <a:prstGeom prst="rect">
            <a:avLst/>
          </a:prstGeom>
          <a:noFill/>
        </p:spPr>
        <p:txBody>
          <a:bodyPr wrap="square" lIns="0" tIns="0" rIns="0" bIns="0" rtlCol="0">
            <a:spAutoFit/>
          </a:bodyPr>
          <a:lstStyle/>
          <a:p>
            <a:r>
              <a:rPr lang="en-US" sz="1600" b="1" dirty="0" smtClean="0">
                <a:solidFill>
                  <a:srgbClr val="208B9C"/>
                </a:solidFill>
              </a:rPr>
              <a:t>Questions:</a:t>
            </a:r>
          </a:p>
          <a:p>
            <a:pPr marL="285750" indent="-285750">
              <a:lnSpc>
                <a:spcPct val="150000"/>
              </a:lnSpc>
              <a:buFont typeface="Arial" panose="020B0604020202020204" pitchFamily="34" charset="0"/>
              <a:buChar char="•"/>
            </a:pPr>
            <a:r>
              <a:rPr lang="en-US" sz="1400" dirty="0" smtClean="0"/>
              <a:t>What stage businesses have shaped the region’s economic growth in the last 10 years?  </a:t>
            </a:r>
          </a:p>
          <a:p>
            <a:pPr marL="285750" indent="-285750">
              <a:lnSpc>
                <a:spcPct val="150000"/>
              </a:lnSpc>
              <a:buFont typeface="Arial" panose="020B0604020202020204" pitchFamily="34" charset="0"/>
              <a:buChar char="•"/>
            </a:pPr>
            <a:r>
              <a:rPr lang="en-US" sz="1400" dirty="0" smtClean="0"/>
              <a:t>Which </a:t>
            </a:r>
            <a:r>
              <a:rPr lang="en-US" sz="1400" dirty="0"/>
              <a:t>ones are growing </a:t>
            </a:r>
            <a:r>
              <a:rPr lang="en-US" sz="1400" dirty="0" smtClean="0"/>
              <a:t>or declining the most? </a:t>
            </a:r>
          </a:p>
          <a:p>
            <a:pPr marL="285750" indent="-285750">
              <a:lnSpc>
                <a:spcPct val="150000"/>
              </a:lnSpc>
              <a:buFont typeface="Arial" panose="020B0604020202020204" pitchFamily="34" charset="0"/>
              <a:buChar char="•"/>
            </a:pPr>
            <a:r>
              <a:rPr lang="en-US" sz="1400" dirty="0" smtClean="0"/>
              <a:t>Which stage of establishments are likely to shape the region’s future economic growth?</a:t>
            </a:r>
            <a:endParaRPr lang="en-US" sz="1600" dirty="0"/>
          </a:p>
          <a:p>
            <a:r>
              <a:rPr lang="en-US" dirty="0"/>
              <a:t>	</a:t>
            </a:r>
          </a:p>
        </p:txBody>
      </p:sp>
      <p:sp>
        <p:nvSpPr>
          <p:cNvPr id="18" name="Text Placeholder 5"/>
          <p:cNvSpPr txBox="1">
            <a:spLocks/>
          </p:cNvSpPr>
          <p:nvPr/>
        </p:nvSpPr>
        <p:spPr bwMode="auto">
          <a:xfrm>
            <a:off x="3124200" y="6588125"/>
            <a:ext cx="50292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Source: </a:t>
            </a:r>
            <a:r>
              <a:rPr lang="en-US" altLang="en-US" sz="800" dirty="0"/>
              <a:t>National Establishment Time Series (NETS) – 2011 Database</a:t>
            </a:r>
            <a:endParaRPr lang="en-US" altLang="en-US" sz="800" dirty="0">
              <a:latin typeface="Franklin Gothic Book" panose="020B0503020102020204" pitchFamily="34" charset="0"/>
            </a:endParaRPr>
          </a:p>
        </p:txBody>
      </p:sp>
    </p:spTree>
    <p:extLst>
      <p:ext uri="{BB962C8B-B14F-4D97-AF65-F5344CB8AC3E}">
        <p14:creationId xmlns:p14="http://schemas.microsoft.com/office/powerpoint/2010/main" val="1633819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3799114" y="2247364"/>
            <a:ext cx="4659086" cy="1355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10" name="Text Placeholder 9"/>
          <p:cNvSpPr>
            <a:spLocks noGrp="1"/>
          </p:cNvSpPr>
          <p:nvPr>
            <p:ph type="body" idx="28"/>
          </p:nvPr>
        </p:nvSpPr>
        <p:spPr/>
        <p:txBody>
          <a:bodyPr vert="horz" lIns="0" tIns="0" rIns="0" bIns="0" rtlCol="0" anchor="t">
            <a:normAutofit/>
          </a:bodyPr>
          <a:lstStyle/>
          <a:p>
            <a:r>
              <a:rPr lang="en-US" dirty="0" smtClean="0">
                <a:solidFill>
                  <a:srgbClr val="208B9C"/>
                </a:solidFill>
              </a:rPr>
              <a:t>Industry and occupation</a:t>
            </a:r>
            <a:endParaRPr lang="en-US" dirty="0">
              <a:solidFill>
                <a:srgbClr val="208B9C"/>
              </a:solidFill>
            </a:endParaRPr>
          </a:p>
        </p:txBody>
      </p:sp>
      <p:sp>
        <p:nvSpPr>
          <p:cNvPr id="7" name="Rectangle 9"/>
          <p:cNvSpPr>
            <a:spLocks noChangeArrowheads="1"/>
          </p:cNvSpPr>
          <p:nvPr/>
        </p:nvSpPr>
        <p:spPr bwMode="auto">
          <a:xfrm>
            <a:off x="1994478"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8" name="Rectangle 7"/>
          <p:cNvSpPr>
            <a:spLocks noChangeArrowheads="1"/>
          </p:cNvSpPr>
          <p:nvPr/>
        </p:nvSpPr>
        <p:spPr bwMode="auto">
          <a:xfrm>
            <a:off x="3303157"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2" name="Rectangle 11"/>
          <p:cNvSpPr>
            <a:spLocks noChangeArrowheads="1"/>
          </p:cNvSpPr>
          <p:nvPr/>
        </p:nvSpPr>
        <p:spPr bwMode="auto">
          <a:xfrm>
            <a:off x="4611835"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3" name="Rectangle 12"/>
          <p:cNvSpPr>
            <a:spLocks noChangeArrowheads="1"/>
          </p:cNvSpPr>
          <p:nvPr/>
        </p:nvSpPr>
        <p:spPr bwMode="auto">
          <a:xfrm>
            <a:off x="5920512" y="6218277"/>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4" name="Rectangle 13"/>
          <p:cNvSpPr>
            <a:spLocks noChangeArrowheads="1"/>
          </p:cNvSpPr>
          <p:nvPr/>
        </p:nvSpPr>
        <p:spPr bwMode="auto">
          <a:xfrm>
            <a:off x="722919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5" name="Rectangle 14"/>
          <p:cNvSpPr>
            <a:spLocks noChangeArrowheads="1"/>
          </p:cNvSpPr>
          <p:nvPr/>
        </p:nvSpPr>
        <p:spPr bwMode="auto">
          <a:xfrm>
            <a:off x="685800"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grpSp>
        <p:nvGrpSpPr>
          <p:cNvPr id="20" name="Group 19"/>
          <p:cNvGrpSpPr/>
          <p:nvPr/>
        </p:nvGrpSpPr>
        <p:grpSpPr>
          <a:xfrm>
            <a:off x="5920512" y="6163273"/>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2"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26" name="TextBox 25"/>
          <p:cNvSpPr txBox="1"/>
          <p:nvPr/>
        </p:nvSpPr>
        <p:spPr>
          <a:xfrm>
            <a:off x="5920512" y="6294466"/>
            <a:ext cx="1229008" cy="200055"/>
          </a:xfrm>
          <a:prstGeom prst="rect">
            <a:avLst/>
          </a:prstGeom>
          <a:noFill/>
        </p:spPr>
        <p:txBody>
          <a:bodyPr wrap="square" lIns="0" tIns="0" rIns="0" bIns="0" rtlCol="0">
            <a:spAutoFit/>
          </a:bodyPr>
          <a:lstStyle/>
          <a:p>
            <a:r>
              <a:rPr lang="en-US" sz="1300" dirty="0">
                <a:solidFill>
                  <a:srgbClr val="208B9C"/>
                </a:solidFill>
                <a:latin typeface="Franklin Gothic Demi Cond" panose="020B0706030402020204" pitchFamily="34" charset="0"/>
              </a:rPr>
              <a:t>section 05</a:t>
            </a:r>
          </a:p>
        </p:txBody>
      </p:sp>
      <p:sp>
        <p:nvSpPr>
          <p:cNvPr id="23" name="Title 1"/>
          <p:cNvSpPr>
            <a:spLocks noGrp="1"/>
          </p:cNvSpPr>
          <p:nvPr>
            <p:ph type="title"/>
          </p:nvPr>
        </p:nvSpPr>
        <p:spPr>
          <a:xfrm>
            <a:off x="669325" y="838200"/>
            <a:ext cx="8229111" cy="838200"/>
          </a:xfrm>
        </p:spPr>
        <p:txBody>
          <a:bodyPr vert="horz" lIns="0" tIns="0" rIns="0" bIns="0" rtlCol="0" anchor="ctr">
            <a:normAutofit/>
          </a:bodyPr>
          <a:lstStyle/>
          <a:p>
            <a:pPr algn="l"/>
            <a:r>
              <a:rPr lang="en-US" sz="3650" dirty="0" smtClean="0">
                <a:solidFill>
                  <a:schemeClr val="tx1">
                    <a:lumMod val="75000"/>
                    <a:lumOff val="25000"/>
                  </a:schemeClr>
                </a:solidFill>
                <a:latin typeface="Franklin Gothic Book" panose="020B0503020102020204" pitchFamily="34" charset="0"/>
              </a:rPr>
              <a:t>Establishments</a:t>
            </a:r>
            <a:endParaRPr lang="en-US" sz="3650" dirty="0">
              <a:solidFill>
                <a:schemeClr val="tx1">
                  <a:lumMod val="75000"/>
                  <a:lumOff val="25000"/>
                </a:schemeClr>
              </a:solidFill>
              <a:latin typeface="Franklin Gothic Book" panose="020B0503020102020204" pitchFamily="34" charset="0"/>
            </a:endParaRPr>
          </a:p>
        </p:txBody>
      </p:sp>
      <p:sp>
        <p:nvSpPr>
          <p:cNvPr id="25" name="Text Placeholder 5"/>
          <p:cNvSpPr txBox="1">
            <a:spLocks/>
          </p:cNvSpPr>
          <p:nvPr/>
        </p:nvSpPr>
        <p:spPr>
          <a:xfrm>
            <a:off x="3123959" y="6588684"/>
            <a:ext cx="5029200" cy="134396"/>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algn="r" defTabSz="914418">
              <a:defRPr/>
            </a:pPr>
            <a:r>
              <a:rPr lang="en-US" dirty="0">
                <a:solidFill>
                  <a:schemeClr val="tx1"/>
                </a:solidFill>
                <a:latin typeface="Franklin Gothic Book"/>
              </a:rPr>
              <a:t>Source: </a:t>
            </a:r>
            <a:r>
              <a:rPr lang="en-US" dirty="0">
                <a:solidFill>
                  <a:schemeClr val="tx1"/>
                </a:solidFill>
              </a:rPr>
              <a:t>National Establishment Time Series (</a:t>
            </a:r>
            <a:r>
              <a:rPr lang="en-US" dirty="0" smtClean="0">
                <a:solidFill>
                  <a:schemeClr val="tx1"/>
                </a:solidFill>
              </a:rPr>
              <a:t>NETS) </a:t>
            </a:r>
            <a:r>
              <a:rPr lang="en-US" dirty="0">
                <a:solidFill>
                  <a:schemeClr val="tx1"/>
                </a:solidFill>
              </a:rPr>
              <a:t>– 2011 Database</a:t>
            </a:r>
            <a:endParaRPr lang="en-US" dirty="0">
              <a:solidFill>
                <a:schemeClr val="tx1"/>
              </a:solidFill>
              <a:latin typeface="Franklin Gothic Book"/>
            </a:endParaRPr>
          </a:p>
        </p:txBody>
      </p:sp>
      <p:graphicFrame>
        <p:nvGraphicFramePr>
          <p:cNvPr id="27" name="Content Placeholder 7"/>
          <p:cNvGraphicFramePr>
            <a:graphicFrameLocks noGrp="1"/>
          </p:cNvGraphicFramePr>
          <p:nvPr>
            <p:ph sz="quarter" idx="15"/>
            <p:extLst>
              <p:ext uri="{D42A27DB-BD31-4B8C-83A1-F6EECF244321}">
                <p14:modId xmlns:p14="http://schemas.microsoft.com/office/powerpoint/2010/main" val="2821414291"/>
              </p:ext>
            </p:extLst>
          </p:nvPr>
        </p:nvGraphicFramePr>
        <p:xfrm>
          <a:off x="690673" y="1753213"/>
          <a:ext cx="4589985" cy="1863308"/>
        </p:xfrm>
        <a:graphic>
          <a:graphicData uri="http://schemas.openxmlformats.org/drawingml/2006/table">
            <a:tbl>
              <a:tblPr firstRow="1">
                <a:tableStyleId>{74C1A8A3-306A-4EB7-A6B1-4F7E0EB9C5D6}</a:tableStyleId>
              </a:tblPr>
              <a:tblGrid>
                <a:gridCol w="833327"/>
                <a:gridCol w="1257300"/>
                <a:gridCol w="1546860"/>
                <a:gridCol w="952498"/>
              </a:tblGrid>
              <a:tr h="243227">
                <a:tc gridSpan="4">
                  <a:txBody>
                    <a:bodyPr/>
                    <a:lstStyle/>
                    <a:p>
                      <a:pPr algn="l" fontAlgn="b"/>
                      <a:r>
                        <a:rPr lang="en-US" sz="1400" b="0" u="none" strike="noStrike" dirty="0">
                          <a:solidFill>
                            <a:srgbClr val="208B9C"/>
                          </a:solidFill>
                          <a:effectLst/>
                          <a:latin typeface="Franklin Gothic Demi Cond" panose="020B0706030402020204" pitchFamily="34" charset="0"/>
                        </a:rPr>
                        <a:t>Number of </a:t>
                      </a:r>
                      <a:r>
                        <a:rPr lang="en-US" sz="1400" b="0" u="none" strike="noStrike" dirty="0" smtClean="0">
                          <a:solidFill>
                            <a:srgbClr val="208B9C"/>
                          </a:solidFill>
                          <a:effectLst/>
                          <a:latin typeface="Franklin Gothic Demi Cond" panose="020B0706030402020204" pitchFamily="34" charset="0"/>
                        </a:rPr>
                        <a:t>Jobs by</a:t>
                      </a:r>
                      <a:r>
                        <a:rPr lang="en-US" sz="1400" b="0" u="none" strike="noStrike" baseline="0" dirty="0" smtClean="0">
                          <a:solidFill>
                            <a:srgbClr val="208B9C"/>
                          </a:solidFill>
                          <a:effectLst/>
                          <a:latin typeface="Franklin Gothic Demi Cond" panose="020B0706030402020204" pitchFamily="34" charset="0"/>
                        </a:rPr>
                        <a:t> Company Stages</a:t>
                      </a:r>
                      <a:endParaRPr lang="en-US" sz="1400" b="0" i="0" u="none" strike="noStrike" dirty="0">
                        <a:solidFill>
                          <a:srgbClr val="208B9C"/>
                        </a:solidFill>
                        <a:effectLst/>
                        <a:latin typeface="Franklin Gothic Demi Cond" panose="020B0706030402020204" pitchFamily="34" charset="0"/>
                      </a:endParaRPr>
                    </a:p>
                  </a:txBody>
                  <a:tcPr marT="18288" marB="18288"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rgbClr val="208B9C"/>
                        </a:solidFill>
                        <a:effectLst/>
                        <a:latin typeface="Franklin Gothic Demi Cond" panose="020B0706030402020204" pitchFamily="34" charset="0"/>
                      </a:endParaRPr>
                    </a:p>
                  </a:txBody>
                  <a:tcPr marT="18288" marB="18288"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20468">
                <a:tc>
                  <a:txBody>
                    <a:bodyPr/>
                    <a:lstStyle/>
                    <a:p>
                      <a:pPr algn="l" fontAlgn="b"/>
                      <a:r>
                        <a:rPr lang="en-US" sz="1400" b="0" i="0" u="none" strike="noStrike" dirty="0" smtClean="0">
                          <a:solidFill>
                            <a:schemeClr val="tx1">
                              <a:lumMod val="75000"/>
                              <a:lumOff val="25000"/>
                            </a:schemeClr>
                          </a:solidFill>
                          <a:effectLst/>
                          <a:latin typeface="Franklin Gothic Demi Cond" panose="020B0706030402020204" pitchFamily="34" charset="0"/>
                        </a:rPr>
                        <a:t>Year</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2000</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fontAlgn="b"/>
                      <a:r>
                        <a:rPr lang="en-US" sz="1400" b="0" i="0" u="none" strike="noStrike" dirty="0">
                          <a:solidFill>
                            <a:schemeClr val="tx1">
                              <a:lumMod val="75000"/>
                              <a:lumOff val="25000"/>
                            </a:schemeClr>
                          </a:solidFill>
                          <a:effectLst/>
                          <a:latin typeface="Franklin Gothic Demi Cond" panose="020B0706030402020204" pitchFamily="34" charset="0"/>
                        </a:rPr>
                        <a:t>2011</a:t>
                      </a:r>
                    </a:p>
                  </a:txBody>
                  <a:tcPr marR="182880"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 Change</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20468">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0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937</a:t>
                      </a:r>
                      <a:endParaRPr lang="en-US" sz="1200" b="0" i="0" u="none" strike="noStrike" dirty="0">
                        <a:solidFill>
                          <a:srgbClr val="404040"/>
                        </a:solidFill>
                        <a:effectLst/>
                        <a:latin typeface="Franklin Gothic Book"/>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3,950</a:t>
                      </a:r>
                      <a:endParaRPr lang="en-US" sz="1200" b="0" i="0" u="none" strike="noStrike" kern="1200" dirty="0">
                        <a:solidFill>
                          <a:srgbClr val="404040"/>
                        </a:solidFill>
                        <a:effectLst/>
                        <a:latin typeface="Franklin Gothic Book"/>
                        <a:ea typeface="+mn-ea"/>
                        <a:cs typeface="+mn-cs"/>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321.6%</a:t>
                      </a:r>
                      <a:endParaRPr lang="en-US" sz="1200" b="0" i="0" u="none" strike="noStrike" kern="1200" dirty="0">
                        <a:solidFill>
                          <a:srgbClr val="404040"/>
                        </a:solidFill>
                        <a:effectLst/>
                        <a:latin typeface="Franklin Gothic Book"/>
                        <a:ea typeface="+mn-ea"/>
                        <a:cs typeface="+mn-cs"/>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20468">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1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8,485</a:t>
                      </a:r>
                      <a:endParaRPr lang="en-US" sz="1200" b="0" i="0" u="none" strike="noStrike" dirty="0">
                        <a:solidFill>
                          <a:srgbClr val="404040"/>
                        </a:solidFill>
                        <a:effectLst/>
                        <a:latin typeface="Franklin Gothic Book"/>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12,718</a:t>
                      </a:r>
                      <a:endParaRPr lang="en-US" sz="1200" b="0" i="0" u="none" strike="noStrike" kern="1200" dirty="0">
                        <a:solidFill>
                          <a:srgbClr val="404040"/>
                        </a:solidFill>
                        <a:effectLst/>
                        <a:latin typeface="Franklin Gothic Book"/>
                        <a:ea typeface="+mn-ea"/>
                        <a:cs typeface="+mn-cs"/>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49.9%</a:t>
                      </a:r>
                      <a:endParaRPr lang="en-US" sz="1200" b="0" i="0" u="none" strike="noStrike" kern="1200" dirty="0">
                        <a:solidFill>
                          <a:srgbClr val="404040"/>
                        </a:solidFill>
                        <a:effectLst/>
                        <a:latin typeface="Franklin Gothic Book"/>
                        <a:ea typeface="+mn-ea"/>
                        <a:cs typeface="+mn-cs"/>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20468">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2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14,207</a:t>
                      </a:r>
                      <a:endParaRPr lang="en-US" sz="1200" b="0" i="0" u="none" strike="noStrike" dirty="0">
                        <a:solidFill>
                          <a:srgbClr val="404040"/>
                        </a:solidFill>
                        <a:effectLst/>
                        <a:latin typeface="Franklin Gothic Book"/>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13,753</a:t>
                      </a:r>
                      <a:endParaRPr lang="en-US" sz="1200" b="0" i="0" u="none" strike="noStrike" kern="1200" dirty="0">
                        <a:solidFill>
                          <a:srgbClr val="404040"/>
                        </a:solidFill>
                        <a:effectLst/>
                        <a:latin typeface="Franklin Gothic Book"/>
                        <a:ea typeface="+mn-ea"/>
                        <a:cs typeface="+mn-cs"/>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-3.2%</a:t>
                      </a:r>
                      <a:endParaRPr lang="en-US" sz="1200" b="0" i="0" u="none" strike="noStrike" kern="1200" dirty="0">
                        <a:solidFill>
                          <a:srgbClr val="404040"/>
                        </a:solidFill>
                        <a:effectLst/>
                        <a:latin typeface="Franklin Gothic Book"/>
                        <a:ea typeface="+mn-ea"/>
                        <a:cs typeface="+mn-cs"/>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20468">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3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3,866</a:t>
                      </a:r>
                      <a:endParaRPr lang="en-US" sz="1200" b="0" i="0" u="none" strike="noStrike" dirty="0">
                        <a:solidFill>
                          <a:srgbClr val="404040"/>
                        </a:solidFill>
                        <a:effectLst/>
                        <a:latin typeface="Franklin Gothic Book"/>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4,605</a:t>
                      </a:r>
                      <a:endParaRPr lang="en-US" sz="1200" b="0" i="0" u="none" strike="noStrike" kern="1200" dirty="0">
                        <a:solidFill>
                          <a:srgbClr val="404040"/>
                        </a:solidFill>
                        <a:effectLst/>
                        <a:latin typeface="Franklin Gothic Book"/>
                        <a:ea typeface="+mn-ea"/>
                        <a:cs typeface="+mn-cs"/>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19.1%</a:t>
                      </a:r>
                      <a:endParaRPr lang="en-US" sz="1200" b="0" i="0" u="none" strike="noStrike" kern="1200" dirty="0">
                        <a:solidFill>
                          <a:srgbClr val="404040"/>
                        </a:solidFill>
                        <a:effectLst/>
                        <a:latin typeface="Franklin Gothic Book"/>
                        <a:ea typeface="+mn-ea"/>
                        <a:cs typeface="+mn-cs"/>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20468">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4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Book"/>
                        </a:rPr>
                        <a:t>1,112</a:t>
                      </a:r>
                      <a:endParaRPr lang="en-US" sz="1200" b="0" i="0" u="none" strike="noStrike" dirty="0">
                        <a:solidFill>
                          <a:srgbClr val="404040"/>
                        </a:solidFill>
                        <a:effectLst/>
                        <a:latin typeface="Franklin Gothic Book"/>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900</a:t>
                      </a:r>
                      <a:endParaRPr lang="en-US" sz="1200" b="0" i="0" u="none" strike="noStrike" kern="1200" dirty="0">
                        <a:solidFill>
                          <a:srgbClr val="404040"/>
                        </a:solidFill>
                        <a:effectLst/>
                        <a:latin typeface="Franklin Gothic Book"/>
                        <a:ea typeface="+mn-ea"/>
                        <a:cs typeface="+mn-cs"/>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Book"/>
                          <a:ea typeface="+mn-ea"/>
                          <a:cs typeface="+mn-cs"/>
                        </a:rPr>
                        <a:t>-19.1%</a:t>
                      </a:r>
                      <a:endParaRPr lang="en-US" sz="1200" b="0" i="0" u="none" strike="noStrike" kern="1200" dirty="0">
                        <a:solidFill>
                          <a:srgbClr val="404040"/>
                        </a:solidFill>
                        <a:effectLst/>
                        <a:latin typeface="Franklin Gothic Book"/>
                        <a:ea typeface="+mn-ea"/>
                        <a:cs typeface="+mn-cs"/>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61096">
                <a:tc>
                  <a:txBody>
                    <a:bodyPr/>
                    <a:lstStyle/>
                    <a:p>
                      <a:pPr algn="l" fontAlgn="b"/>
                      <a:r>
                        <a:rPr lang="en-US" sz="1200" b="0" i="0" u="none" strike="noStrike" dirty="0" smtClean="0">
                          <a:solidFill>
                            <a:schemeClr val="tx1">
                              <a:lumMod val="75000"/>
                              <a:lumOff val="25000"/>
                            </a:schemeClr>
                          </a:solidFill>
                          <a:effectLst/>
                          <a:latin typeface="Franklin Gothic Demi Cond" panose="020B0706030402020204" pitchFamily="34" charset="0"/>
                        </a:rPr>
                        <a:t>Total</a:t>
                      </a:r>
                      <a:endParaRPr lang="en-US" sz="1200" b="0" i="0" u="none" strike="noStrike" dirty="0">
                        <a:solidFill>
                          <a:schemeClr val="tx1">
                            <a:lumMod val="75000"/>
                            <a:lumOff val="25000"/>
                          </a:schemeClr>
                        </a:solidFill>
                        <a:effectLst/>
                        <a:latin typeface="Franklin Gothic Demi Cond" panose="020B0706030402020204" pitchFamily="34" charset="0"/>
                      </a:endParaRPr>
                    </a:p>
                  </a:txBody>
                  <a:tcPr marT="18288" marB="18288"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ctr"/>
                      <a:r>
                        <a:rPr lang="en-US" sz="1200" b="0" i="0" u="none" strike="noStrike" dirty="0" smtClean="0">
                          <a:solidFill>
                            <a:srgbClr val="404040"/>
                          </a:solidFill>
                          <a:effectLst/>
                          <a:latin typeface="Franklin Gothic Demi"/>
                        </a:rPr>
                        <a:t>28,607</a:t>
                      </a:r>
                      <a:endParaRPr lang="en-US" sz="1200" b="0" i="0" u="none" strike="noStrike" dirty="0">
                        <a:solidFill>
                          <a:srgbClr val="404040"/>
                        </a:solidFill>
                        <a:effectLst/>
                        <a:latin typeface="Franklin Gothic Demi"/>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Demi"/>
                          <a:ea typeface="+mn-ea"/>
                          <a:cs typeface="+mn-cs"/>
                        </a:rPr>
                        <a:t>35,926</a:t>
                      </a:r>
                      <a:endParaRPr lang="en-US" sz="1200" b="0" i="0" u="none" strike="noStrike" kern="1200" dirty="0">
                        <a:solidFill>
                          <a:srgbClr val="404040"/>
                        </a:solidFill>
                        <a:effectLst/>
                        <a:latin typeface="Franklin Gothic Demi"/>
                        <a:ea typeface="+mn-ea"/>
                        <a:cs typeface="+mn-cs"/>
                      </a:endParaRPr>
                    </a:p>
                  </a:txBody>
                  <a:tcPr marL="9525" marR="182880" marT="9525"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ctr" latinLnBrk="0" hangingPunct="1"/>
                      <a:r>
                        <a:rPr lang="en-US" sz="1200" b="0" i="0" u="none" strike="noStrike" kern="1200" dirty="0" smtClean="0">
                          <a:solidFill>
                            <a:srgbClr val="404040"/>
                          </a:solidFill>
                          <a:effectLst/>
                          <a:latin typeface="Franklin Gothic Demi"/>
                          <a:ea typeface="+mn-ea"/>
                          <a:cs typeface="+mn-cs"/>
                        </a:rPr>
                        <a:t>25.6%</a:t>
                      </a:r>
                      <a:endParaRPr lang="en-US" sz="1200" b="0" i="0" u="none" strike="noStrike" kern="1200" dirty="0">
                        <a:solidFill>
                          <a:srgbClr val="404040"/>
                        </a:solidFill>
                        <a:effectLst/>
                        <a:latin typeface="Franklin Gothic Demi"/>
                        <a:ea typeface="+mn-ea"/>
                        <a:cs typeface="+mn-cs"/>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bl>
          </a:graphicData>
        </a:graphic>
      </p:graphicFrame>
      <p:sp>
        <p:nvSpPr>
          <p:cNvPr id="29" name="Content Placeholder 4"/>
          <p:cNvSpPr>
            <a:spLocks noGrp="1"/>
          </p:cNvSpPr>
          <p:nvPr>
            <p:ph sz="quarter" idx="17"/>
          </p:nvPr>
        </p:nvSpPr>
        <p:spPr>
          <a:xfrm>
            <a:off x="5920512" y="1560329"/>
            <a:ext cx="2889919" cy="4112383"/>
          </a:xfrm>
          <a:solidFill>
            <a:schemeClr val="bg1"/>
          </a:solidFill>
        </p:spPr>
        <p:txBody>
          <a:bodyPr lIns="0" tIns="0" rIns="0" bIns="0">
            <a:noAutofit/>
          </a:bodyPr>
          <a:lstStyle/>
          <a:p>
            <a:pPr marL="0" indent="0">
              <a:spcBef>
                <a:spcPts val="0"/>
              </a:spcBef>
              <a:spcAft>
                <a:spcPts val="0"/>
              </a:spcAft>
              <a:buNone/>
            </a:pPr>
            <a:r>
              <a:rPr lang="en-US" sz="1500" b="1" dirty="0" smtClean="0">
                <a:solidFill>
                  <a:srgbClr val="208B9C"/>
                </a:solidFill>
              </a:rPr>
              <a:t>Questions:</a:t>
            </a:r>
            <a:endParaRPr lang="en-US" b="1" dirty="0">
              <a:solidFill>
                <a:srgbClr val="208B9C"/>
              </a:solidFill>
            </a:endParaRPr>
          </a:p>
          <a:p>
            <a:pPr marL="285750" indent="-285750">
              <a:lnSpc>
                <a:spcPct val="100000"/>
              </a:lnSpc>
              <a:spcBef>
                <a:spcPts val="0"/>
              </a:spcBef>
              <a:spcAft>
                <a:spcPts val="0"/>
              </a:spcAft>
              <a:buFont typeface="Arial" panose="020B0604020202020204" pitchFamily="34" charset="0"/>
              <a:buChar char="•"/>
            </a:pPr>
            <a:r>
              <a:rPr lang="en-US" sz="1500" dirty="0">
                <a:solidFill>
                  <a:schemeClr val="tx1"/>
                </a:solidFill>
              </a:rPr>
              <a:t>What establishments are the most numerous </a:t>
            </a:r>
            <a:r>
              <a:rPr lang="en-US" sz="1500" dirty="0" smtClean="0">
                <a:solidFill>
                  <a:schemeClr val="tx1"/>
                </a:solidFill>
              </a:rPr>
              <a:t>based on company </a:t>
            </a:r>
            <a:r>
              <a:rPr lang="en-US" sz="1500" dirty="0">
                <a:solidFill>
                  <a:schemeClr val="tx1"/>
                </a:solidFill>
              </a:rPr>
              <a:t>stages? </a:t>
            </a:r>
            <a:endParaRPr lang="en-US" sz="1500" dirty="0" smtClean="0">
              <a:solidFill>
                <a:schemeClr val="tx1"/>
              </a:solidFill>
            </a:endParaRPr>
          </a:p>
          <a:p>
            <a:pPr marL="285750" indent="-285750">
              <a:lnSpc>
                <a:spcPct val="100000"/>
              </a:lnSpc>
              <a:spcBef>
                <a:spcPts val="0"/>
              </a:spcBef>
              <a:spcAft>
                <a:spcPts val="0"/>
              </a:spcAft>
              <a:buFont typeface="Arial" panose="020B0604020202020204" pitchFamily="34" charset="0"/>
              <a:buChar char="•"/>
            </a:pPr>
            <a:endParaRPr lang="en-US" sz="1500" dirty="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US" sz="1500" dirty="0" smtClean="0">
                <a:solidFill>
                  <a:schemeClr val="tx1"/>
                </a:solidFill>
              </a:rPr>
              <a:t>What </a:t>
            </a:r>
            <a:r>
              <a:rPr lang="en-US" sz="1500" dirty="0">
                <a:solidFill>
                  <a:schemeClr val="tx1"/>
                </a:solidFill>
              </a:rPr>
              <a:t>stages have experienced </a:t>
            </a:r>
            <a:r>
              <a:rPr lang="en-US" sz="1500" dirty="0" smtClean="0">
                <a:solidFill>
                  <a:schemeClr val="tx1"/>
                </a:solidFill>
              </a:rPr>
              <a:t>the largest growth? </a:t>
            </a:r>
            <a:r>
              <a:rPr lang="en-US" sz="1500" dirty="0">
                <a:solidFill>
                  <a:schemeClr val="tx1"/>
                </a:solidFill>
              </a:rPr>
              <a:t>The greatest decline? </a:t>
            </a:r>
            <a:endParaRPr lang="en-US" sz="1500" dirty="0" smtClean="0">
              <a:solidFill>
                <a:schemeClr val="tx1"/>
              </a:solidFill>
            </a:endParaRPr>
          </a:p>
          <a:p>
            <a:pPr marL="285750" indent="-285750">
              <a:lnSpc>
                <a:spcPct val="100000"/>
              </a:lnSpc>
              <a:spcBef>
                <a:spcPts val="0"/>
              </a:spcBef>
              <a:spcAft>
                <a:spcPts val="0"/>
              </a:spcAft>
              <a:buFont typeface="Arial" panose="020B0604020202020204" pitchFamily="34" charset="0"/>
              <a:buChar char="•"/>
            </a:pPr>
            <a:endParaRPr lang="en-US" sz="1500" dirty="0" smtClean="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US" sz="1500" dirty="0">
                <a:solidFill>
                  <a:schemeClr val="tx1"/>
                </a:solidFill>
              </a:rPr>
              <a:t>What company stage employs the largest number of </a:t>
            </a:r>
            <a:r>
              <a:rPr lang="en-US" sz="1500" dirty="0" smtClean="0">
                <a:solidFill>
                  <a:schemeClr val="tx1"/>
                </a:solidFill>
              </a:rPr>
              <a:t>people?</a:t>
            </a:r>
          </a:p>
          <a:p>
            <a:pPr marL="285750" indent="-285750">
              <a:lnSpc>
                <a:spcPct val="100000"/>
              </a:lnSpc>
              <a:spcBef>
                <a:spcPts val="0"/>
              </a:spcBef>
              <a:spcAft>
                <a:spcPts val="0"/>
              </a:spcAft>
              <a:buFont typeface="Arial" panose="020B0604020202020204" pitchFamily="34" charset="0"/>
              <a:buChar char="•"/>
            </a:pPr>
            <a:endParaRPr lang="en-US" sz="1500" dirty="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US" sz="1500" dirty="0" smtClean="0">
                <a:solidFill>
                  <a:schemeClr val="tx1"/>
                </a:solidFill>
              </a:rPr>
              <a:t>What </a:t>
            </a:r>
            <a:r>
              <a:rPr lang="en-US" sz="1500" dirty="0">
                <a:solidFill>
                  <a:schemeClr val="tx1"/>
                </a:solidFill>
              </a:rPr>
              <a:t>stage captures the most sales?  </a:t>
            </a:r>
            <a:endParaRPr lang="en-US" sz="1500" dirty="0" smtClean="0">
              <a:solidFill>
                <a:schemeClr val="tx1"/>
              </a:solidFill>
            </a:endParaRPr>
          </a:p>
          <a:p>
            <a:pPr marL="285750" indent="-285750">
              <a:lnSpc>
                <a:spcPct val="100000"/>
              </a:lnSpc>
              <a:spcBef>
                <a:spcPts val="0"/>
              </a:spcBef>
              <a:spcAft>
                <a:spcPts val="0"/>
              </a:spcAft>
              <a:buFont typeface="Arial" panose="020B0604020202020204" pitchFamily="34" charset="0"/>
              <a:buChar char="•"/>
            </a:pPr>
            <a:endParaRPr lang="en-US" sz="1500" dirty="0" smtClean="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US" sz="1500" dirty="0" smtClean="0">
                <a:solidFill>
                  <a:schemeClr val="tx1"/>
                </a:solidFill>
              </a:rPr>
              <a:t>Which </a:t>
            </a:r>
            <a:r>
              <a:rPr lang="en-US" sz="1500" dirty="0">
                <a:solidFill>
                  <a:schemeClr val="tx1"/>
                </a:solidFill>
              </a:rPr>
              <a:t>ones have experienced the greatest percentage loss over the </a:t>
            </a:r>
            <a:r>
              <a:rPr lang="en-US" sz="1500" dirty="0" smtClean="0">
                <a:solidFill>
                  <a:schemeClr val="tx1"/>
                </a:solidFill>
              </a:rPr>
              <a:t>2000-11 </a:t>
            </a:r>
            <a:r>
              <a:rPr lang="en-US" sz="1500" dirty="0">
                <a:solidFill>
                  <a:schemeClr val="tx1"/>
                </a:solidFill>
              </a:rPr>
              <a:t>period</a:t>
            </a:r>
            <a:r>
              <a:rPr lang="en-US" sz="1500" dirty="0" smtClean="0">
                <a:solidFill>
                  <a:schemeClr val="tx1"/>
                </a:solidFill>
              </a:rPr>
              <a:t>?</a:t>
            </a:r>
            <a:endParaRPr lang="en-US" sz="1500" dirty="0">
              <a:solidFill>
                <a:schemeClr val="tx1"/>
              </a:solidFill>
            </a:endParaRPr>
          </a:p>
        </p:txBody>
      </p:sp>
      <p:graphicFrame>
        <p:nvGraphicFramePr>
          <p:cNvPr id="24" name="Content Placeholder 7"/>
          <p:cNvGraphicFramePr>
            <a:graphicFrameLocks/>
          </p:cNvGraphicFramePr>
          <p:nvPr>
            <p:extLst>
              <p:ext uri="{D42A27DB-BD31-4B8C-83A1-F6EECF244321}">
                <p14:modId xmlns:p14="http://schemas.microsoft.com/office/powerpoint/2010/main" val="270866415"/>
              </p:ext>
            </p:extLst>
          </p:nvPr>
        </p:nvGraphicFramePr>
        <p:xfrm>
          <a:off x="701561" y="3882736"/>
          <a:ext cx="4586719" cy="2139799"/>
        </p:xfrm>
        <a:graphic>
          <a:graphicData uri="http://schemas.openxmlformats.org/drawingml/2006/table">
            <a:tbl>
              <a:tblPr firstRow="1">
                <a:tableStyleId>{74C1A8A3-306A-4EB7-A6B1-4F7E0EB9C5D6}</a:tableStyleId>
              </a:tblPr>
              <a:tblGrid>
                <a:gridCol w="807199"/>
                <a:gridCol w="1295400"/>
                <a:gridCol w="1508760"/>
                <a:gridCol w="975360"/>
              </a:tblGrid>
              <a:tr h="225865">
                <a:tc gridSpan="4">
                  <a:txBody>
                    <a:bodyPr/>
                    <a:lstStyle/>
                    <a:p>
                      <a:pPr algn="l" fontAlgn="b"/>
                      <a:r>
                        <a:rPr lang="en-US" sz="1400" b="0" u="none" strike="noStrike" dirty="0" smtClean="0">
                          <a:solidFill>
                            <a:srgbClr val="208B9C"/>
                          </a:solidFill>
                          <a:effectLst/>
                          <a:latin typeface="Franklin Gothic Demi Cond" panose="020B0706030402020204" pitchFamily="34" charset="0"/>
                        </a:rPr>
                        <a:t>Sales</a:t>
                      </a:r>
                      <a:r>
                        <a:rPr lang="en-US" sz="1400" b="0" u="none" strike="noStrike" baseline="0" dirty="0" smtClean="0">
                          <a:solidFill>
                            <a:srgbClr val="208B9C"/>
                          </a:solidFill>
                          <a:effectLst/>
                          <a:latin typeface="Franklin Gothic Demi Cond" panose="020B0706030402020204" pitchFamily="34" charset="0"/>
                        </a:rPr>
                        <a:t> ($ 2013) by Company Stages</a:t>
                      </a:r>
                      <a:endParaRPr lang="en-US" sz="1400" b="0" i="0" u="none" strike="noStrike" dirty="0">
                        <a:solidFill>
                          <a:srgbClr val="208B9C"/>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rgbClr val="208B9C"/>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01837">
                <a:tc>
                  <a:txBody>
                    <a:bodyPr/>
                    <a:lstStyle/>
                    <a:p>
                      <a:pPr algn="l" fontAlgn="b"/>
                      <a:r>
                        <a:rPr lang="en-US" sz="1400" b="0" i="0" u="none" strike="noStrike" dirty="0" smtClean="0">
                          <a:solidFill>
                            <a:schemeClr val="tx1">
                              <a:lumMod val="75000"/>
                              <a:lumOff val="25000"/>
                            </a:schemeClr>
                          </a:solidFill>
                          <a:effectLst/>
                          <a:latin typeface="Franklin Gothic Demi Cond" panose="020B0706030402020204" pitchFamily="34" charset="0"/>
                        </a:rPr>
                        <a:t>Year</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2000</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fontAlgn="b"/>
                      <a:r>
                        <a:rPr lang="en-US" sz="1400" b="0" i="0" u="none" strike="noStrike" dirty="0">
                          <a:solidFill>
                            <a:schemeClr val="tx1">
                              <a:lumMod val="75000"/>
                              <a:lumOff val="25000"/>
                            </a:schemeClr>
                          </a:solidFill>
                          <a:effectLst/>
                          <a:latin typeface="Franklin Gothic Demi Cond" panose="020B0706030402020204" pitchFamily="34" charset="0"/>
                        </a:rPr>
                        <a:t>2011</a:t>
                      </a:r>
                    </a:p>
                  </a:txBody>
                  <a:tcPr marR="182880"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 Change</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80832">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0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R="182880"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ctr"/>
                      <a:r>
                        <a:rPr lang="en-US" sz="1200" b="0" i="0" u="none" strike="noStrike" dirty="0">
                          <a:solidFill>
                            <a:srgbClr val="404040"/>
                          </a:solidFill>
                          <a:effectLst/>
                          <a:latin typeface="Franklin Gothic Book" panose="020B0503020102020204" pitchFamily="34" charset="0"/>
                        </a:rPr>
                        <a:t>$108,948,137</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ctr"/>
                      <a:r>
                        <a:rPr lang="en-US" sz="1200" b="0" i="0" u="none" strike="noStrike" dirty="0">
                          <a:solidFill>
                            <a:srgbClr val="404040"/>
                          </a:solidFill>
                          <a:effectLst/>
                          <a:latin typeface="Franklin Gothic Book" panose="020B0503020102020204" pitchFamily="34" charset="0"/>
                        </a:rPr>
                        <a:t>$258,284,996</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200" b="0" i="0" u="none" strike="noStrike" dirty="0" smtClean="0">
                          <a:solidFill>
                            <a:srgbClr val="000000"/>
                          </a:solidFill>
                          <a:effectLst/>
                          <a:latin typeface="Franklin Gothic Book"/>
                        </a:rPr>
                        <a:t>137.1%</a:t>
                      </a:r>
                      <a:endParaRPr lang="en-US" sz="1200" b="0" i="0" u="none" strike="noStrike" dirty="0">
                        <a:solidFill>
                          <a:srgbClr val="000000"/>
                        </a:solidFill>
                        <a:effectLst/>
                        <a:latin typeface="Franklin Gothic Book"/>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71819">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1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R="182880"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ctr"/>
                      <a:r>
                        <a:rPr lang="en-US" sz="1200" b="0" i="0" u="none" strike="noStrike" dirty="0">
                          <a:solidFill>
                            <a:srgbClr val="404040"/>
                          </a:solidFill>
                          <a:effectLst/>
                          <a:latin typeface="Franklin Gothic Book" panose="020B0503020102020204" pitchFamily="34" charset="0"/>
                        </a:rPr>
                        <a:t>$1,109,189,125</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ctr"/>
                      <a:r>
                        <a:rPr lang="en-US" sz="1200" b="0" i="0" u="none" strike="noStrike" dirty="0">
                          <a:solidFill>
                            <a:srgbClr val="404040"/>
                          </a:solidFill>
                          <a:effectLst/>
                          <a:latin typeface="Franklin Gothic Book" panose="020B0503020102020204" pitchFamily="34" charset="0"/>
                        </a:rPr>
                        <a:t>$1,077,098,235</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200" b="0" i="0" u="none" strike="noStrike" dirty="0">
                          <a:solidFill>
                            <a:srgbClr val="000000"/>
                          </a:solidFill>
                          <a:effectLst/>
                          <a:latin typeface="Franklin Gothic Book"/>
                        </a:rPr>
                        <a:t>-</a:t>
                      </a:r>
                      <a:r>
                        <a:rPr lang="en-US" sz="1200" b="0" i="0" u="none" strike="noStrike" dirty="0" smtClean="0">
                          <a:solidFill>
                            <a:srgbClr val="000000"/>
                          </a:solidFill>
                          <a:effectLst/>
                          <a:latin typeface="Franklin Gothic Book"/>
                        </a:rPr>
                        <a:t>2.9</a:t>
                      </a:r>
                      <a:r>
                        <a:rPr lang="en-US" sz="1200" b="0" i="0" u="none" strike="noStrike" dirty="0">
                          <a:solidFill>
                            <a:srgbClr val="000000"/>
                          </a:solidFill>
                          <a:effectLst/>
                          <a:latin typeface="Franklin Gothic Book"/>
                        </a:rPr>
                        <a:t>%</a:t>
                      </a: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71819">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2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R="182880"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ctr"/>
                      <a:r>
                        <a:rPr lang="en-US" sz="1200" b="0" i="0" u="none" strike="noStrike" dirty="0">
                          <a:solidFill>
                            <a:srgbClr val="404040"/>
                          </a:solidFill>
                          <a:effectLst/>
                          <a:latin typeface="Franklin Gothic Book" panose="020B0503020102020204" pitchFamily="34" charset="0"/>
                        </a:rPr>
                        <a:t>$1,722,416,602</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ctr"/>
                      <a:r>
                        <a:rPr lang="en-US" sz="1200" b="0" i="0" u="none" strike="noStrike" dirty="0">
                          <a:solidFill>
                            <a:srgbClr val="404040"/>
                          </a:solidFill>
                          <a:effectLst/>
                          <a:latin typeface="Franklin Gothic Book" panose="020B0503020102020204" pitchFamily="34" charset="0"/>
                        </a:rPr>
                        <a:t>$1,404,374,094</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200" b="0" i="0" u="none" strike="noStrike" dirty="0">
                          <a:solidFill>
                            <a:srgbClr val="000000"/>
                          </a:solidFill>
                          <a:effectLst/>
                          <a:latin typeface="Franklin Gothic Book"/>
                        </a:rPr>
                        <a:t>-</a:t>
                      </a:r>
                      <a:r>
                        <a:rPr lang="en-US" sz="1200" b="0" i="0" u="none" strike="noStrike" dirty="0" smtClean="0">
                          <a:solidFill>
                            <a:srgbClr val="000000"/>
                          </a:solidFill>
                          <a:effectLst/>
                          <a:latin typeface="Franklin Gothic Book"/>
                        </a:rPr>
                        <a:t>18.5%</a:t>
                      </a:r>
                      <a:endParaRPr lang="en-US" sz="1200" b="0" i="0" u="none" strike="noStrike" dirty="0">
                        <a:solidFill>
                          <a:srgbClr val="000000"/>
                        </a:solidFill>
                        <a:effectLst/>
                        <a:latin typeface="Franklin Gothic Book"/>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71819">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3</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R="182880"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ctr"/>
                      <a:r>
                        <a:rPr lang="en-US" sz="1200" b="0" i="0" u="none" strike="noStrike" dirty="0">
                          <a:solidFill>
                            <a:srgbClr val="404040"/>
                          </a:solidFill>
                          <a:effectLst/>
                          <a:latin typeface="Franklin Gothic Book" panose="020B0503020102020204" pitchFamily="34" charset="0"/>
                        </a:rPr>
                        <a:t>$443,519,156</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ctr"/>
                      <a:r>
                        <a:rPr lang="en-US" sz="1200" b="0" i="0" u="none" strike="noStrike" dirty="0">
                          <a:solidFill>
                            <a:srgbClr val="404040"/>
                          </a:solidFill>
                          <a:effectLst/>
                          <a:latin typeface="Franklin Gothic Book" panose="020B0503020102020204" pitchFamily="34" charset="0"/>
                        </a:rPr>
                        <a:t>$422,211,205</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200" b="0" i="0" u="none" strike="noStrike" dirty="0">
                          <a:solidFill>
                            <a:srgbClr val="000000"/>
                          </a:solidFill>
                          <a:effectLst/>
                          <a:latin typeface="Franklin Gothic Book"/>
                        </a:rPr>
                        <a:t>-</a:t>
                      </a:r>
                      <a:r>
                        <a:rPr lang="en-US" sz="1200" b="0" i="0" u="none" strike="noStrike" dirty="0" smtClean="0">
                          <a:solidFill>
                            <a:srgbClr val="000000"/>
                          </a:solidFill>
                          <a:effectLst/>
                          <a:latin typeface="Franklin Gothic Book"/>
                        </a:rPr>
                        <a:t>4.8%</a:t>
                      </a:r>
                      <a:endParaRPr lang="en-US" sz="1200" b="0" i="0" u="none" strike="noStrike" dirty="0">
                        <a:solidFill>
                          <a:srgbClr val="000000"/>
                        </a:solidFill>
                        <a:effectLst/>
                        <a:latin typeface="Franklin Gothic Book"/>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71819">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4</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R="182880" marT="18288" marB="18288"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ctr"/>
                      <a:r>
                        <a:rPr lang="en-US" sz="1200" b="0" i="0" u="none" strike="noStrike" dirty="0">
                          <a:solidFill>
                            <a:srgbClr val="404040"/>
                          </a:solidFill>
                          <a:effectLst/>
                          <a:latin typeface="Franklin Gothic Book" panose="020B0503020102020204" pitchFamily="34" charset="0"/>
                        </a:rPr>
                        <a:t>$102,912,340</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ctr"/>
                      <a:r>
                        <a:rPr lang="en-US" sz="1200" b="0" i="0" u="none" strike="noStrike" dirty="0">
                          <a:solidFill>
                            <a:srgbClr val="404040"/>
                          </a:solidFill>
                          <a:effectLst/>
                          <a:latin typeface="Franklin Gothic Book" panose="020B0503020102020204" pitchFamily="34" charset="0"/>
                        </a:rPr>
                        <a:t>$59,314,198</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200" b="0" i="0" u="none" strike="noStrike" dirty="0">
                          <a:solidFill>
                            <a:srgbClr val="000000"/>
                          </a:solidFill>
                          <a:effectLst/>
                          <a:latin typeface="Franklin Gothic Book"/>
                        </a:rPr>
                        <a:t>-</a:t>
                      </a:r>
                      <a:r>
                        <a:rPr lang="en-US" sz="1200" b="0" i="0" u="none" strike="noStrike" dirty="0" smtClean="0">
                          <a:solidFill>
                            <a:srgbClr val="000000"/>
                          </a:solidFill>
                          <a:effectLst/>
                          <a:latin typeface="Franklin Gothic Book"/>
                        </a:rPr>
                        <a:t>42.4%</a:t>
                      </a:r>
                      <a:endParaRPr lang="en-US" sz="1200" b="0" i="0" u="none" strike="noStrike" dirty="0">
                        <a:solidFill>
                          <a:srgbClr val="000000"/>
                        </a:solidFill>
                        <a:effectLst/>
                        <a:latin typeface="Franklin Gothic Book"/>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r h="271819">
                <a:tc>
                  <a:txBody>
                    <a:bodyPr/>
                    <a:lstStyle/>
                    <a:p>
                      <a:pPr algn="l" fontAlgn="b"/>
                      <a:r>
                        <a:rPr lang="en-US" sz="1200" b="0" i="0" u="none" strike="noStrike" dirty="0" smtClean="0">
                          <a:solidFill>
                            <a:schemeClr val="tx1">
                              <a:lumMod val="75000"/>
                              <a:lumOff val="25000"/>
                            </a:schemeClr>
                          </a:solidFill>
                          <a:effectLst/>
                          <a:latin typeface="Franklin Gothic Demi Cond" panose="020B0706030402020204" pitchFamily="34" charset="0"/>
                        </a:rPr>
                        <a:t>Total</a:t>
                      </a:r>
                      <a:endParaRPr lang="en-US" sz="1200" b="0" i="0" u="none" strike="noStrike" dirty="0">
                        <a:solidFill>
                          <a:schemeClr val="tx1">
                            <a:lumMod val="75000"/>
                            <a:lumOff val="25000"/>
                          </a:schemeClr>
                        </a:solidFill>
                        <a:effectLst/>
                        <a:latin typeface="Franklin Gothic Demi Cond" panose="020B0706030402020204" pitchFamily="34" charset="0"/>
                      </a:endParaRPr>
                    </a:p>
                  </a:txBody>
                  <a:tcPr marR="182880" marT="18288" marB="18288"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rtl="0" fontAlgn="ctr"/>
                      <a:r>
                        <a:rPr lang="en-US" sz="1200" b="0" i="0" u="none" strike="noStrike" dirty="0">
                          <a:solidFill>
                            <a:srgbClr val="404040"/>
                          </a:solidFill>
                          <a:effectLst/>
                          <a:latin typeface="Franklin Gothic Demi" panose="020B0703020102020204" pitchFamily="34" charset="0"/>
                        </a:rPr>
                        <a:t>$3,486,985,359</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ctr"/>
                      <a:r>
                        <a:rPr lang="en-US" sz="1200" b="0" i="0" u="none" strike="noStrike" dirty="0">
                          <a:solidFill>
                            <a:srgbClr val="404040"/>
                          </a:solidFill>
                          <a:effectLst/>
                          <a:latin typeface="Franklin Gothic Demi" panose="020B0703020102020204" pitchFamily="34" charset="0"/>
                        </a:rPr>
                        <a:t>$3,221,282,728</a:t>
                      </a:r>
                    </a:p>
                  </a:txBody>
                  <a:tcPr marL="9525" marR="171450" marT="9525"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200" b="0" i="0" u="none" strike="noStrike" dirty="0">
                          <a:solidFill>
                            <a:srgbClr val="000000"/>
                          </a:solidFill>
                          <a:effectLst/>
                          <a:latin typeface="Franklin Gothic Demi"/>
                        </a:rPr>
                        <a:t>-</a:t>
                      </a:r>
                      <a:r>
                        <a:rPr lang="en-US" sz="1200" b="0" i="0" u="none" strike="noStrike" dirty="0" smtClean="0">
                          <a:solidFill>
                            <a:srgbClr val="000000"/>
                          </a:solidFill>
                          <a:effectLst/>
                          <a:latin typeface="Franklin Gothic Demi"/>
                        </a:rPr>
                        <a:t>7.6%</a:t>
                      </a:r>
                      <a:endParaRPr lang="en-US" sz="1200" b="0" i="0" u="none" strike="noStrike" dirty="0">
                        <a:solidFill>
                          <a:srgbClr val="000000"/>
                        </a:solidFill>
                        <a:effectLst/>
                        <a:latin typeface="Franklin Gothic Demi"/>
                      </a:endParaRPr>
                    </a:p>
                  </a:txBody>
                  <a:tcPr marL="9525" marR="182880" marT="9525" marB="0" anchor="b">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tr>
            </a:tbl>
          </a:graphicData>
        </a:graphic>
      </p:graphicFrame>
    </p:spTree>
    <p:extLst>
      <p:ext uri="{BB962C8B-B14F-4D97-AF65-F5344CB8AC3E}">
        <p14:creationId xmlns:p14="http://schemas.microsoft.com/office/powerpoint/2010/main" val="3673769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28"/>
          </p:nvPr>
        </p:nvSpPr>
        <p:spPr>
          <a:xfrm>
            <a:off x="685800" y="614851"/>
            <a:ext cx="7772400" cy="451948"/>
          </a:xfrm>
        </p:spPr>
        <p:txBody>
          <a:bodyPr lIns="0" tIns="0" rIns="0" bIns="0"/>
          <a:lstStyle/>
          <a:p>
            <a:r>
              <a:rPr lang="en-US" dirty="0" smtClean="0">
                <a:solidFill>
                  <a:srgbClr val="208B9C"/>
                </a:solidFill>
              </a:rPr>
              <a:t>Industry and occupation</a:t>
            </a:r>
            <a:endParaRPr lang="en-US" dirty="0">
              <a:solidFill>
                <a:srgbClr val="208B9C"/>
              </a:solidFill>
            </a:endParaRPr>
          </a:p>
        </p:txBody>
      </p:sp>
      <p:sp>
        <p:nvSpPr>
          <p:cNvPr id="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Rectangle 7"/>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Rectangle 11"/>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Rectangle 12"/>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Rectangle 13"/>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14"/>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20" name="Group 19"/>
          <p:cNvGrpSpPr/>
          <p:nvPr/>
        </p:nvGrpSpPr>
        <p:grpSpPr>
          <a:xfrm>
            <a:off x="5920512" y="6163273"/>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6" name="TextBox 25"/>
          <p:cNvSpPr txBox="1"/>
          <p:nvPr/>
        </p:nvSpPr>
        <p:spPr>
          <a:xfrm>
            <a:off x="5920512" y="6294465"/>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05</a:t>
            </a:r>
            <a:endParaRPr lang="en-US" sz="1300" dirty="0">
              <a:solidFill>
                <a:srgbClr val="208B9C"/>
              </a:solidFill>
              <a:latin typeface="Franklin Gothic Demi Cond" panose="020B07060304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38369168"/>
              </p:ext>
            </p:extLst>
          </p:nvPr>
        </p:nvGraphicFramePr>
        <p:xfrm>
          <a:off x="685801" y="1644228"/>
          <a:ext cx="7772399" cy="3362715"/>
        </p:xfrm>
        <a:graphic>
          <a:graphicData uri="http://schemas.openxmlformats.org/drawingml/2006/table">
            <a:tbl>
              <a:tblPr/>
              <a:tblGrid>
                <a:gridCol w="545470"/>
                <a:gridCol w="3132499"/>
                <a:gridCol w="818886"/>
                <a:gridCol w="818886"/>
                <a:gridCol w="818886"/>
                <a:gridCol w="818886"/>
                <a:gridCol w="818886"/>
              </a:tblGrid>
              <a:tr h="439093">
                <a:tc>
                  <a:txBody>
                    <a:bodyPr/>
                    <a:lstStyle/>
                    <a:p>
                      <a:pPr algn="l" fontAlgn="ctr"/>
                      <a:r>
                        <a:rPr lang="en-US" sz="1300" b="0" i="0" u="none" strike="noStrike" dirty="0">
                          <a:solidFill>
                            <a:srgbClr val="208B9C"/>
                          </a:solidFill>
                          <a:effectLst/>
                          <a:latin typeface="Franklin Gothic Demi Cond" panose="020B0706030402020204" pitchFamily="34" charset="0"/>
                        </a:rPr>
                        <a:t>NAICS</a:t>
                      </a:r>
                    </a:p>
                  </a:txBody>
                  <a:tcPr marL="36576" marR="36576" marT="36576" marB="36576" anchor="ctr">
                    <a:lnL w="12700" cap="flat" cmpd="sng" algn="ctr">
                      <a:noFill/>
                      <a:prstDash val="solid"/>
                      <a:round/>
                      <a:headEnd type="none" w="med" len="med"/>
                      <a:tailEnd type="none" w="med" len="med"/>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300" b="0" i="0" u="none" strike="noStrike" dirty="0">
                          <a:solidFill>
                            <a:srgbClr val="208B9C"/>
                          </a:solidFill>
                          <a:effectLst/>
                          <a:latin typeface="Franklin Gothic Demi Cond" panose="020B0706030402020204" pitchFamily="34" charset="0"/>
                        </a:rPr>
                        <a:t>Description</a:t>
                      </a: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2009 </a:t>
                      </a:r>
                      <a:r>
                        <a:rPr lang="en-US" sz="1300" b="0" i="0" u="none" strike="noStrike" dirty="0">
                          <a:solidFill>
                            <a:srgbClr val="208B9C"/>
                          </a:solidFill>
                          <a:effectLst/>
                          <a:latin typeface="Franklin Gothic Demi Cond" panose="020B0706030402020204" pitchFamily="34" charset="0"/>
                        </a:rPr>
                        <a:t>Jobs</a:t>
                      </a: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2014 Jobs</a:t>
                      </a:r>
                      <a:endParaRPr lang="en-US" sz="1300" b="0" i="0" u="none" strike="noStrike" dirty="0">
                        <a:solidFill>
                          <a:srgbClr val="208B9C"/>
                        </a:solidFill>
                        <a:effectLst/>
                        <a:latin typeface="Franklin Gothic Demi Cond" panose="020B0706030402020204" pitchFamily="34" charset="0"/>
                      </a:endParaRP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Change</a:t>
                      </a:r>
                      <a:endParaRPr lang="en-US" sz="1300" b="0" i="0" u="none" strike="noStrike" dirty="0">
                        <a:solidFill>
                          <a:srgbClr val="208B9C"/>
                        </a:solidFill>
                        <a:effectLst/>
                        <a:latin typeface="Franklin Gothic Demi Cond" panose="020B0706030402020204" pitchFamily="34" charset="0"/>
                      </a:endParaRP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6" marB="36576"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State</a:t>
                      </a:r>
                      <a:r>
                        <a:rPr lang="en-US" sz="1300" b="0" i="0" u="none" strike="noStrike" baseline="0" dirty="0" smtClean="0">
                          <a:ln>
                            <a:noFill/>
                          </a:ln>
                          <a:solidFill>
                            <a:srgbClr val="208B9C"/>
                          </a:solidFill>
                          <a:effectLst/>
                          <a:latin typeface="Franklin Gothic Demi Cond" panose="020B0706030402020204" pitchFamily="34" charset="0"/>
                        </a:rPr>
                        <a:t> 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6" marB="36576"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61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Educational Services</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332</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540</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208</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sz="1200" b="0" i="0" u="none" strike="noStrike" dirty="0">
                          <a:effectLst/>
                          <a:latin typeface="Franklin Gothic Book" panose="020B0503020102020204" pitchFamily="34" charset="0"/>
                        </a:rPr>
                        <a:t>63%</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23%</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31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Manufacturing</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1,123</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1,720</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597</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53%</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4%</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94036">
                <a:tc>
                  <a:txBody>
                    <a:bodyPr/>
                    <a:lstStyle/>
                    <a:p>
                      <a:pPr algn="ctr" fontAlgn="ctr"/>
                      <a:r>
                        <a:rPr lang="en-US" sz="1200" b="0" i="0" u="none" strike="noStrike" dirty="0">
                          <a:effectLst/>
                          <a:latin typeface="Franklin Gothic Book" panose="020B0503020102020204" pitchFamily="34" charset="0"/>
                        </a:rPr>
                        <a:t>56</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Administrative and Support and Waste Management and Remediation Services</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989</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1,420</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431</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44%</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16%</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53</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Real Estate and Rental and Leasing</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849</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1,147</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298</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35%</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20%</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42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Wholesale Trade</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879</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1,057</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178</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20%</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5%</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21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Mining, Quarrying, and Oil and Gas Extraction</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111</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132</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21</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19%</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9%</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55</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Management of Companies and Enterprises</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265</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303</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38</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14%</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7%</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62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Health Care and Social Assistance</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5,566</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6,251</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685</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12%</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12%</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72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Accommodation and Food Services</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1,456</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1,635</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179</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12%</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18%</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782">
                <a:tc>
                  <a:txBody>
                    <a:bodyPr/>
                    <a:lstStyle/>
                    <a:p>
                      <a:pPr algn="ctr" fontAlgn="ctr"/>
                      <a:r>
                        <a:rPr lang="en-US" sz="1200" b="0" i="0" u="none" strike="noStrike" dirty="0">
                          <a:effectLst/>
                          <a:latin typeface="Franklin Gothic Book" panose="020B0503020102020204" pitchFamily="34" charset="0"/>
                        </a:rPr>
                        <a:t>52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Finance and Insurance</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1,093</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1,227</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134</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12%</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11%</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8" name="Title 1"/>
          <p:cNvSpPr>
            <a:spLocks noGrp="1"/>
          </p:cNvSpPr>
          <p:nvPr>
            <p:ph type="title"/>
          </p:nvPr>
        </p:nvSpPr>
        <p:spPr>
          <a:xfrm>
            <a:off x="685800" y="1008556"/>
            <a:ext cx="7772400" cy="571501"/>
          </a:xfrm>
        </p:spPr>
        <p:txBody>
          <a:bodyPr lIns="0" tIns="0" rIns="0" bIns="0">
            <a:normAutofit fontScale="90000"/>
          </a:bodyPr>
          <a:lstStyle/>
          <a:p>
            <a:pPr algn="l"/>
            <a:r>
              <a:rPr lang="en-US" sz="3650" dirty="0">
                <a:solidFill>
                  <a:schemeClr val="tx1">
                    <a:lumMod val="75000"/>
                    <a:lumOff val="25000"/>
                  </a:schemeClr>
                </a:solidFill>
                <a:latin typeface="Franklin Gothic Book" panose="020B0503020102020204" pitchFamily="34" charset="0"/>
              </a:rPr>
              <a:t>Top </a:t>
            </a:r>
            <a:r>
              <a:rPr lang="en-US" sz="3650" dirty="0" smtClean="0">
                <a:solidFill>
                  <a:schemeClr val="tx1">
                    <a:lumMod val="75000"/>
                    <a:lumOff val="25000"/>
                  </a:schemeClr>
                </a:solidFill>
                <a:latin typeface="Franklin Gothic Book" panose="020B0503020102020204" pitchFamily="34" charset="0"/>
              </a:rPr>
              <a:t>ten industry sector employment growth</a:t>
            </a:r>
            <a:endParaRPr lang="en-US" sz="3650" dirty="0">
              <a:solidFill>
                <a:schemeClr val="tx1">
                  <a:lumMod val="75000"/>
                  <a:lumOff val="25000"/>
                </a:schemeClr>
              </a:solidFill>
              <a:latin typeface="Franklin Gothic Book" panose="020B0503020102020204" pitchFamily="34" charset="0"/>
            </a:endParaRPr>
          </a:p>
        </p:txBody>
      </p:sp>
      <p:sp>
        <p:nvSpPr>
          <p:cNvPr id="16" name="TextBox 15"/>
          <p:cNvSpPr txBox="1"/>
          <p:nvPr/>
        </p:nvSpPr>
        <p:spPr>
          <a:xfrm>
            <a:off x="685800" y="5207713"/>
            <a:ext cx="7889358" cy="861774"/>
          </a:xfrm>
          <a:prstGeom prst="rect">
            <a:avLst/>
          </a:prstGeom>
          <a:noFill/>
        </p:spPr>
        <p:txBody>
          <a:bodyPr wrap="square" lIns="0" tIns="0" rIns="0" bIns="0" rtlCol="0">
            <a:spAutoFit/>
          </a:bodyPr>
          <a:lstStyle/>
          <a:p>
            <a:r>
              <a:rPr lang="en-US" sz="1400" b="1" dirty="0" smtClean="0">
                <a:solidFill>
                  <a:srgbClr val="208B9C"/>
                </a:solidFill>
              </a:rPr>
              <a:t>Questions:  	</a:t>
            </a:r>
            <a:endParaRPr lang="en-US" sz="1400" b="1" dirty="0">
              <a:solidFill>
                <a:srgbClr val="208B9C"/>
              </a:solidFill>
            </a:endParaRPr>
          </a:p>
          <a:p>
            <a:pPr marL="285750" indent="-285750">
              <a:buFont typeface="Arial" panose="020B0604020202020204" pitchFamily="34" charset="0"/>
              <a:buChar char="•"/>
            </a:pPr>
            <a:r>
              <a:rPr lang="en-US" sz="1400" dirty="0" smtClean="0"/>
              <a:t>What regional industry sectors have seen the greatest growth?  </a:t>
            </a:r>
            <a:endParaRPr lang="en-US" sz="1400" dirty="0"/>
          </a:p>
          <a:p>
            <a:pPr marL="285750" indent="-285750">
              <a:buFont typeface="Arial" panose="020B0604020202020204" pitchFamily="34" charset="0"/>
              <a:buChar char="•"/>
            </a:pPr>
            <a:r>
              <a:rPr lang="en-US" sz="1400" dirty="0" smtClean="0"/>
              <a:t>Did they grow at the same rate as the state?</a:t>
            </a:r>
          </a:p>
          <a:p>
            <a:pPr marL="285750" indent="-285750">
              <a:buFont typeface="Arial" panose="020B0604020202020204" pitchFamily="34" charset="0"/>
              <a:buChar char="•"/>
            </a:pPr>
            <a:r>
              <a:rPr lang="en-US" sz="1400" dirty="0" smtClean="0"/>
              <a:t>What factors are causing the growth?</a:t>
            </a:r>
            <a:r>
              <a:rPr lang="en-US" sz="1400" dirty="0"/>
              <a:t>	</a:t>
            </a:r>
          </a:p>
        </p:txBody>
      </p:sp>
      <p:sp>
        <p:nvSpPr>
          <p:cNvPr id="17" name="Text Placeholder 5"/>
          <p:cNvSpPr txBox="1">
            <a:spLocks/>
          </p:cNvSpPr>
          <p:nvPr/>
        </p:nvSpPr>
        <p:spPr bwMode="auto">
          <a:xfrm>
            <a:off x="3130550" y="657542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Source: EMSI Class of Worker 2014.4 (QCEW, non-QCEW, self-employed and extended proprietors)</a:t>
            </a:r>
          </a:p>
        </p:txBody>
      </p:sp>
    </p:spTree>
    <p:extLst>
      <p:ext uri="{BB962C8B-B14F-4D97-AF65-F5344CB8AC3E}">
        <p14:creationId xmlns:p14="http://schemas.microsoft.com/office/powerpoint/2010/main" val="269913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28"/>
          </p:nvPr>
        </p:nvSpPr>
        <p:spPr/>
        <p:txBody>
          <a:bodyPr lIns="0" tIns="0" rIns="0" bIns="0"/>
          <a:lstStyle/>
          <a:p>
            <a:r>
              <a:rPr lang="en-US" dirty="0" smtClean="0">
                <a:solidFill>
                  <a:srgbClr val="208B9C"/>
                </a:solidFill>
              </a:rPr>
              <a:t>Industry and occupation</a:t>
            </a:r>
            <a:endParaRPr lang="en-US" dirty="0">
              <a:solidFill>
                <a:srgbClr val="208B9C"/>
              </a:solidFill>
            </a:endParaRPr>
          </a:p>
        </p:txBody>
      </p:sp>
      <p:sp>
        <p:nvSpPr>
          <p:cNvPr id="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Rectangle 7"/>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Rectangle 11"/>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Rectangle 12"/>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Rectangle 13"/>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14"/>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20" name="Group 19"/>
          <p:cNvGrpSpPr/>
          <p:nvPr/>
        </p:nvGrpSpPr>
        <p:grpSpPr>
          <a:xfrm>
            <a:off x="5920512" y="6163273"/>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6" name="TextBox 25"/>
          <p:cNvSpPr txBox="1"/>
          <p:nvPr/>
        </p:nvSpPr>
        <p:spPr>
          <a:xfrm>
            <a:off x="5920512" y="6294465"/>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05</a:t>
            </a:r>
            <a:endParaRPr lang="en-US" sz="1300" dirty="0">
              <a:solidFill>
                <a:srgbClr val="208B9C"/>
              </a:solidFill>
              <a:latin typeface="Franklin Gothic Demi Cond" panose="020B0706030402020204" pitchFamily="34" charset="0"/>
            </a:endParaRPr>
          </a:p>
        </p:txBody>
      </p:sp>
      <p:sp>
        <p:nvSpPr>
          <p:cNvPr id="4" name="Title 3"/>
          <p:cNvSpPr>
            <a:spLocks noGrp="1"/>
          </p:cNvSpPr>
          <p:nvPr>
            <p:ph type="title"/>
          </p:nvPr>
        </p:nvSpPr>
        <p:spPr>
          <a:xfrm>
            <a:off x="575187" y="1142999"/>
            <a:ext cx="7883013" cy="914402"/>
          </a:xfrm>
        </p:spPr>
        <p:txBody>
          <a:bodyPr>
            <a:normAutofit fontScale="90000"/>
          </a:bodyPr>
          <a:lstStyle/>
          <a:p>
            <a:r>
              <a:rPr lang="en-US" sz="3300" dirty="0">
                <a:solidFill>
                  <a:schemeClr val="tx1">
                    <a:lumMod val="75000"/>
                    <a:lumOff val="25000"/>
                  </a:schemeClr>
                </a:solidFill>
                <a:latin typeface="Franklin Gothic Book" panose="020B0503020102020204" pitchFamily="34" charset="0"/>
              </a:rPr>
              <a:t>Top </a:t>
            </a:r>
            <a:r>
              <a:rPr lang="en-US" sz="3300" dirty="0" smtClean="0">
                <a:solidFill>
                  <a:schemeClr val="tx1">
                    <a:lumMod val="75000"/>
                    <a:lumOff val="25000"/>
                  </a:schemeClr>
                </a:solidFill>
                <a:latin typeface="Franklin Gothic Book" panose="020B0503020102020204" pitchFamily="34" charset="0"/>
              </a:rPr>
              <a:t>four industry sector </a:t>
            </a:r>
            <a:r>
              <a:rPr lang="en-US" sz="3300" dirty="0">
                <a:solidFill>
                  <a:schemeClr val="tx1">
                    <a:lumMod val="75000"/>
                    <a:lumOff val="25000"/>
                  </a:schemeClr>
                </a:solidFill>
                <a:latin typeface="Franklin Gothic Book" panose="020B0503020102020204" pitchFamily="34" charset="0"/>
              </a:rPr>
              <a:t>employment decline</a:t>
            </a:r>
            <a:endParaRPr lang="en-US" sz="3300" dirty="0"/>
          </a:p>
        </p:txBody>
      </p:sp>
      <p:sp>
        <p:nvSpPr>
          <p:cNvPr id="5" name="TextBox 4"/>
          <p:cNvSpPr txBox="1"/>
          <p:nvPr/>
        </p:nvSpPr>
        <p:spPr>
          <a:xfrm>
            <a:off x="685800" y="4414873"/>
            <a:ext cx="7889358" cy="1200329"/>
          </a:xfrm>
          <a:prstGeom prst="rect">
            <a:avLst/>
          </a:prstGeom>
          <a:noFill/>
        </p:spPr>
        <p:txBody>
          <a:bodyPr wrap="square" lIns="0" tIns="0" rIns="0" bIns="0" rtlCol="0">
            <a:spAutoFit/>
          </a:bodyPr>
          <a:lstStyle/>
          <a:p>
            <a:r>
              <a:rPr lang="en-US" sz="1400" b="1" dirty="0" smtClean="0">
                <a:solidFill>
                  <a:srgbClr val="208B9C"/>
                </a:solidFill>
              </a:rPr>
              <a:t>Questions</a:t>
            </a:r>
            <a:r>
              <a:rPr lang="en-US" sz="1600" b="1" dirty="0" smtClean="0">
                <a:solidFill>
                  <a:srgbClr val="208B9C"/>
                </a:solidFill>
              </a:rPr>
              <a:t>:</a:t>
            </a:r>
          </a:p>
          <a:p>
            <a:endParaRPr lang="en-US" sz="1600" b="1" dirty="0" smtClean="0">
              <a:solidFill>
                <a:srgbClr val="208B9C"/>
              </a:solidFill>
            </a:endParaRPr>
          </a:p>
          <a:p>
            <a:pPr marL="285750" indent="-285750">
              <a:buFont typeface="Arial" panose="020B0604020202020204" pitchFamily="34" charset="0"/>
              <a:buChar char="•"/>
            </a:pPr>
            <a:r>
              <a:rPr lang="en-US" sz="1400" dirty="0" smtClean="0"/>
              <a:t>How does the industry sector make-up of the </a:t>
            </a:r>
            <a:r>
              <a:rPr lang="en-US" sz="1400" dirty="0"/>
              <a:t>r</a:t>
            </a:r>
            <a:r>
              <a:rPr lang="en-US" sz="1400" dirty="0" smtClean="0"/>
              <a:t>egion compare to the rest of the state?  </a:t>
            </a:r>
          </a:p>
          <a:p>
            <a:pPr marL="285750" indent="-285750">
              <a:buFont typeface="Arial" panose="020B0604020202020204" pitchFamily="34" charset="0"/>
              <a:buChar char="•"/>
            </a:pPr>
            <a:r>
              <a:rPr lang="en-US" sz="1400" dirty="0" smtClean="0"/>
              <a:t>Which industry sectors are </a:t>
            </a:r>
            <a:r>
              <a:rPr lang="en-US" sz="1400" dirty="0"/>
              <a:t>growing and </a:t>
            </a:r>
            <a:r>
              <a:rPr lang="en-US" sz="1400" dirty="0" smtClean="0"/>
              <a:t>declining the most in employment? </a:t>
            </a:r>
            <a:endParaRPr lang="en-US" sz="1600" dirty="0"/>
          </a:p>
          <a:p>
            <a:r>
              <a:rPr lang="en-US" dirty="0"/>
              <a:t>	</a:t>
            </a:r>
          </a:p>
        </p:txBody>
      </p:sp>
      <p:graphicFrame>
        <p:nvGraphicFramePr>
          <p:cNvPr id="17" name="Table 16"/>
          <p:cNvGraphicFramePr>
            <a:graphicFrameLocks noGrp="1"/>
          </p:cNvGraphicFramePr>
          <p:nvPr>
            <p:extLst>
              <p:ext uri="{D42A27DB-BD31-4B8C-83A1-F6EECF244321}">
                <p14:modId xmlns:p14="http://schemas.microsoft.com/office/powerpoint/2010/main" val="1838341663"/>
              </p:ext>
            </p:extLst>
          </p:nvPr>
        </p:nvGraphicFramePr>
        <p:xfrm>
          <a:off x="685800" y="2308272"/>
          <a:ext cx="7772399" cy="1552728"/>
        </p:xfrm>
        <a:graphic>
          <a:graphicData uri="http://schemas.openxmlformats.org/drawingml/2006/table">
            <a:tbl>
              <a:tblPr/>
              <a:tblGrid>
                <a:gridCol w="545470"/>
                <a:gridCol w="3132499"/>
                <a:gridCol w="818886"/>
                <a:gridCol w="818886"/>
                <a:gridCol w="818886"/>
                <a:gridCol w="818886"/>
                <a:gridCol w="818886"/>
              </a:tblGrid>
              <a:tr h="418080">
                <a:tc>
                  <a:txBody>
                    <a:bodyPr/>
                    <a:lstStyle/>
                    <a:p>
                      <a:pPr algn="l" fontAlgn="ctr"/>
                      <a:r>
                        <a:rPr lang="en-US" sz="1300" b="0" i="0" u="none" strike="noStrike" dirty="0">
                          <a:solidFill>
                            <a:srgbClr val="208B9C"/>
                          </a:solidFill>
                          <a:effectLst/>
                          <a:latin typeface="Franklin Gothic Demi Cond" panose="020B0706030402020204" pitchFamily="34" charset="0"/>
                        </a:rPr>
                        <a:t>NAICS</a:t>
                      </a:r>
                    </a:p>
                  </a:txBody>
                  <a:tcPr marL="36576" marR="36576" marT="36576" marB="36576" anchor="ctr">
                    <a:lnL w="12700" cap="flat" cmpd="sng" algn="ctr">
                      <a:noFill/>
                      <a:prstDash val="solid"/>
                      <a:round/>
                      <a:headEnd type="none" w="med" len="med"/>
                      <a:tailEnd type="none" w="med" len="med"/>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300" b="0" i="0" u="none" strike="noStrike" dirty="0">
                          <a:solidFill>
                            <a:srgbClr val="208B9C"/>
                          </a:solidFill>
                          <a:effectLst/>
                          <a:latin typeface="Franklin Gothic Demi Cond" panose="020B0706030402020204" pitchFamily="34" charset="0"/>
                        </a:rPr>
                        <a:t>Description</a:t>
                      </a: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2009 </a:t>
                      </a:r>
                      <a:r>
                        <a:rPr lang="en-US" sz="1300" b="0" i="0" u="none" strike="noStrike" dirty="0">
                          <a:solidFill>
                            <a:srgbClr val="208B9C"/>
                          </a:solidFill>
                          <a:effectLst/>
                          <a:latin typeface="Franklin Gothic Demi Cond" panose="020B0706030402020204" pitchFamily="34" charset="0"/>
                        </a:rPr>
                        <a:t>Jobs</a:t>
                      </a: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2014 Jobs</a:t>
                      </a:r>
                      <a:endParaRPr lang="en-US" sz="1300" b="0" i="0" u="none" strike="noStrike" dirty="0">
                        <a:solidFill>
                          <a:srgbClr val="208B9C"/>
                        </a:solidFill>
                        <a:effectLst/>
                        <a:latin typeface="Franklin Gothic Demi Cond" panose="020B0706030402020204" pitchFamily="34" charset="0"/>
                      </a:endParaRP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Change</a:t>
                      </a:r>
                      <a:endParaRPr lang="en-US" sz="1300" b="0" i="0" u="none" strike="noStrike" dirty="0">
                        <a:solidFill>
                          <a:srgbClr val="208B9C"/>
                        </a:solidFill>
                        <a:effectLst/>
                        <a:latin typeface="Franklin Gothic Demi Cond" panose="020B0706030402020204" pitchFamily="34" charset="0"/>
                      </a:endParaRPr>
                    </a:p>
                  </a:txBody>
                  <a:tcPr marL="36576" marR="36576" marT="36576" marB="36576"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6" marB="36576"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State</a:t>
                      </a:r>
                      <a:r>
                        <a:rPr lang="en-US" sz="1300" b="0" i="0" u="none" strike="noStrike" baseline="0" dirty="0" smtClean="0">
                          <a:ln>
                            <a:noFill/>
                          </a:ln>
                          <a:solidFill>
                            <a:srgbClr val="208B9C"/>
                          </a:solidFill>
                          <a:effectLst/>
                          <a:latin typeface="Franklin Gothic Demi Cond" panose="020B0706030402020204" pitchFamily="34" charset="0"/>
                        </a:rPr>
                        <a:t> 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6" marB="36576"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0834">
                <a:tc>
                  <a:txBody>
                    <a:bodyPr/>
                    <a:lstStyle/>
                    <a:p>
                      <a:pPr algn="ctr" fontAlgn="ctr"/>
                      <a:r>
                        <a:rPr lang="en-US" sz="1200" b="0" i="0" u="none" strike="noStrike" dirty="0">
                          <a:effectLst/>
                          <a:latin typeface="Franklin Gothic Book" panose="020B0503020102020204" pitchFamily="34" charset="0"/>
                        </a:rPr>
                        <a:t>51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Information</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169</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136</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solidFill>
                            <a:schemeClr val="tx1"/>
                          </a:solidFill>
                          <a:effectLst/>
                          <a:latin typeface="Franklin Gothic Book" panose="020B0503020102020204" pitchFamily="34" charset="0"/>
                        </a:rPr>
                        <a:t> </a:t>
                      </a:r>
                      <a:r>
                        <a:rPr lang="en-US" sz="1200" b="0" i="0" u="none" strike="noStrike" dirty="0" smtClean="0">
                          <a:solidFill>
                            <a:schemeClr val="tx1"/>
                          </a:solidFill>
                          <a:effectLst/>
                          <a:latin typeface="Franklin Gothic Book" panose="020B0503020102020204" pitchFamily="34" charset="0"/>
                        </a:rPr>
                        <a:t>-33</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sz="1200" b="0" i="0" u="none" strike="noStrike" dirty="0" smtClean="0">
                          <a:solidFill>
                            <a:schemeClr val="tx1"/>
                          </a:solidFill>
                          <a:effectLst/>
                          <a:latin typeface="Franklin Gothic Book" panose="020B0503020102020204" pitchFamily="34" charset="0"/>
                        </a:rPr>
                        <a:t>-20%</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solidFill>
                            <a:schemeClr val="tx1"/>
                          </a:solidFill>
                          <a:effectLst/>
                          <a:latin typeface="Franklin Gothic Book" panose="020B0503020102020204" pitchFamily="34" charset="0"/>
                        </a:rPr>
                        <a:t>3%</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0834">
                <a:tc>
                  <a:txBody>
                    <a:bodyPr/>
                    <a:lstStyle/>
                    <a:p>
                      <a:pPr algn="ctr" fontAlgn="ctr"/>
                      <a:r>
                        <a:rPr lang="en-US" sz="1200" b="0" i="0" u="none" strike="noStrike" dirty="0">
                          <a:effectLst/>
                          <a:latin typeface="Franklin Gothic Book" panose="020B0503020102020204" pitchFamily="34" charset="0"/>
                        </a:rPr>
                        <a:t>90</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Government</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5,988</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5,271</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smtClean="0">
                          <a:solidFill>
                            <a:schemeClr val="tx1"/>
                          </a:solidFill>
                          <a:effectLst/>
                          <a:latin typeface="Franklin Gothic Book" panose="020B0503020102020204" pitchFamily="34" charset="0"/>
                        </a:rPr>
                        <a:t>-717</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sz="1200" b="0" i="0" u="none" strike="noStrike" dirty="0" smtClean="0">
                          <a:solidFill>
                            <a:schemeClr val="tx1"/>
                          </a:solidFill>
                          <a:effectLst/>
                          <a:latin typeface="Franklin Gothic Book" panose="020B0503020102020204" pitchFamily="34" charset="0"/>
                        </a:rPr>
                        <a:t>-12%</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smtClean="0">
                          <a:solidFill>
                            <a:schemeClr val="tx1"/>
                          </a:solidFill>
                          <a:effectLst/>
                          <a:latin typeface="Franklin Gothic Book" panose="020B0503020102020204" pitchFamily="34" charset="0"/>
                        </a:rPr>
                        <a:t>-9%</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0834">
                <a:tc>
                  <a:txBody>
                    <a:bodyPr/>
                    <a:lstStyle/>
                    <a:p>
                      <a:pPr algn="ctr" fontAlgn="ctr"/>
                      <a:r>
                        <a:rPr lang="en-US" sz="1200" b="0" i="0" u="none" strike="noStrike" dirty="0">
                          <a:effectLst/>
                          <a:latin typeface="Franklin Gothic Book" panose="020B0503020102020204" pitchFamily="34" charset="0"/>
                        </a:rPr>
                        <a:t>23</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Construction</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1,424</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1,336</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smtClean="0">
                          <a:solidFill>
                            <a:schemeClr val="tx1"/>
                          </a:solidFill>
                          <a:effectLst/>
                          <a:latin typeface="Franklin Gothic Book" panose="020B0503020102020204" pitchFamily="34" charset="0"/>
                        </a:rPr>
                        <a:t>-88</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sz="1200" b="0" i="0" u="none" strike="noStrike" dirty="0" smtClean="0">
                          <a:solidFill>
                            <a:schemeClr val="tx1"/>
                          </a:solidFill>
                          <a:effectLst/>
                          <a:latin typeface="Franklin Gothic Book" panose="020B0503020102020204" pitchFamily="34" charset="0"/>
                        </a:rPr>
                        <a:t>-6%</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solidFill>
                            <a:schemeClr val="tx1"/>
                          </a:solidFill>
                          <a:effectLst/>
                          <a:latin typeface="Franklin Gothic Book" panose="020B0503020102020204" pitchFamily="34" charset="0"/>
                        </a:rPr>
                        <a:t>1%</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0834">
                <a:tc>
                  <a:txBody>
                    <a:bodyPr/>
                    <a:lstStyle/>
                    <a:p>
                      <a:pPr algn="ctr" fontAlgn="ctr"/>
                      <a:r>
                        <a:rPr lang="en-US" sz="1200" b="0" i="0" u="none" strike="noStrike" dirty="0">
                          <a:effectLst/>
                          <a:latin typeface="Franklin Gothic Book" panose="020B0503020102020204" pitchFamily="34" charset="0"/>
                        </a:rPr>
                        <a:t>54</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1200" b="0" i="0" u="none" strike="noStrike" dirty="0">
                          <a:effectLst/>
                          <a:latin typeface="Franklin Gothic Book" panose="020B0503020102020204" pitchFamily="34" charset="0"/>
                        </a:rPr>
                        <a:t>Professional, Scientific, and Technical Services</a:t>
                      </a:r>
                    </a:p>
                  </a:txBody>
                  <a:tcPr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712</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a:effectLst/>
                          <a:latin typeface="Franklin Gothic Book" panose="020B0503020102020204" pitchFamily="34" charset="0"/>
                        </a:rPr>
                        <a:t>692</a:t>
                      </a: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smtClean="0">
                          <a:solidFill>
                            <a:schemeClr val="tx1"/>
                          </a:solidFill>
                          <a:effectLst/>
                          <a:latin typeface="Franklin Gothic Book" panose="020B0503020102020204" pitchFamily="34" charset="0"/>
                        </a:rPr>
                        <a:t>-20</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200" b="0" i="0" u="none" strike="noStrike" dirty="0" smtClean="0">
                          <a:solidFill>
                            <a:schemeClr val="tx1"/>
                          </a:solidFill>
                          <a:effectLst/>
                          <a:latin typeface="Franklin Gothic Book" panose="020B0503020102020204" pitchFamily="34" charset="0"/>
                        </a:rPr>
                        <a:t>-3%</a:t>
                      </a:r>
                      <a:endParaRPr lang="en-US" sz="1200" b="0" i="0" u="none" strike="noStrike" dirty="0">
                        <a:solidFill>
                          <a:schemeClr val="tx1"/>
                        </a:solidFill>
                        <a:effectLst/>
                        <a:latin typeface="Franklin Gothic Book" panose="020B0503020102020204" pitchFamily="34" charset="0"/>
                      </a:endParaRP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ctr"/>
                      <a:r>
                        <a:rPr lang="en-US" sz="1200" b="0" i="0" u="none" strike="noStrike" dirty="0">
                          <a:effectLst/>
                          <a:latin typeface="Franklin Gothic Book" panose="020B0503020102020204" pitchFamily="34" charset="0"/>
                        </a:rPr>
                        <a:t>6%</a:t>
                      </a:r>
                    </a:p>
                  </a:txBody>
                  <a:tcPr marL="9525"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9" name="Text Placeholder 5"/>
          <p:cNvSpPr txBox="1">
            <a:spLocks/>
          </p:cNvSpPr>
          <p:nvPr/>
        </p:nvSpPr>
        <p:spPr bwMode="auto">
          <a:xfrm>
            <a:off x="3130550" y="657542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Source: EMSI Class of Worker 2014.4 (QCEW, non-QCEW, self-employed and extended proprietors)</a:t>
            </a:r>
          </a:p>
        </p:txBody>
      </p:sp>
    </p:spTree>
    <p:extLst>
      <p:ext uri="{BB962C8B-B14F-4D97-AF65-F5344CB8AC3E}">
        <p14:creationId xmlns:p14="http://schemas.microsoft.com/office/powerpoint/2010/main" val="1188521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669851" y="975734"/>
            <a:ext cx="7788349" cy="914402"/>
          </a:xfrm>
          <a:prstGeom prst="rect">
            <a:avLst/>
          </a:prstGeom>
        </p:spPr>
        <p:txBody>
          <a:bodyPr vert="horz" lIns="0" tIns="0" rIns="0" bIns="0" rtlCol="0" anchor="t">
            <a:noAutofit/>
          </a:bodyPr>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50" b="0" i="0" u="none" strike="noStrike" kern="1200" cap="none" spc="0" normalizeH="0" baseline="0" noProof="0" dirty="0" smtClean="0">
                <a:ln>
                  <a:noFill/>
                </a:ln>
                <a:solidFill>
                  <a:schemeClr val="tx1">
                    <a:lumMod val="75000"/>
                    <a:lumOff val="25000"/>
                  </a:schemeClr>
                </a:solidFill>
                <a:effectLst/>
                <a:uLnTx/>
                <a:uFillTx/>
                <a:latin typeface="Franklin Gothic Book"/>
                <a:ea typeface="+mj-ea"/>
                <a:cs typeface="+mj-cs"/>
              </a:rPr>
              <a:t>How to interpret</a:t>
            </a:r>
            <a:r>
              <a:rPr kumimoji="0" lang="en-US" sz="3650" b="0" i="0" u="none" strike="noStrike" kern="1200" cap="none" spc="0" normalizeH="0" noProof="0" dirty="0" smtClean="0">
                <a:ln>
                  <a:noFill/>
                </a:ln>
                <a:solidFill>
                  <a:schemeClr val="tx1">
                    <a:lumMod val="75000"/>
                    <a:lumOff val="25000"/>
                  </a:schemeClr>
                </a:solidFill>
                <a:effectLst/>
                <a:uLnTx/>
                <a:uFillTx/>
                <a:latin typeface="Franklin Gothic Book"/>
                <a:ea typeface="+mj-ea"/>
                <a:cs typeface="+mj-cs"/>
              </a:rPr>
              <a:t> </a:t>
            </a:r>
            <a:r>
              <a:rPr lang="en-US" dirty="0" smtClean="0">
                <a:solidFill>
                  <a:schemeClr val="tx1">
                    <a:lumMod val="75000"/>
                    <a:lumOff val="25000"/>
                  </a:schemeClr>
                </a:solidFill>
                <a:latin typeface="Franklin Gothic Book"/>
              </a:rPr>
              <a:t>cluster data results</a:t>
            </a:r>
            <a:r>
              <a:rPr kumimoji="0" lang="en-US" sz="1600" b="0" i="0" u="none" strike="noStrike" kern="1200" cap="none" spc="0" normalizeH="0" baseline="0" noProof="0" dirty="0" smtClean="0">
                <a:ln>
                  <a:noFill/>
                </a:ln>
                <a:solidFill>
                  <a:schemeClr val="tx1">
                    <a:lumMod val="75000"/>
                    <a:lumOff val="25000"/>
                  </a:scheme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chemeClr val="tx1">
                    <a:lumMod val="75000"/>
                    <a:lumOff val="25000"/>
                  </a:scheme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rgbClr val="0199A1"/>
                </a:solidFill>
                <a:effectLst/>
                <a:uLnTx/>
                <a:uFillTx/>
                <a:latin typeface="Franklin Gothic Book"/>
                <a:ea typeface="+mj-ea"/>
                <a:cs typeface="+mj-cs"/>
              </a:rPr>
              <a:t>The graph’s four quadrants</a:t>
            </a:r>
            <a:r>
              <a:rPr kumimoji="0" lang="en-US" sz="1600" b="0" i="0" u="none" strike="noStrike" kern="1200" cap="none" spc="0" normalizeH="0" noProof="0" dirty="0" smtClean="0">
                <a:ln>
                  <a:noFill/>
                </a:ln>
                <a:solidFill>
                  <a:srgbClr val="0199A1"/>
                </a:solidFill>
                <a:effectLst/>
                <a:uLnTx/>
                <a:uFillTx/>
                <a:latin typeface="Franklin Gothic Book"/>
                <a:ea typeface="+mj-ea"/>
                <a:cs typeface="+mj-cs"/>
              </a:rPr>
              <a:t> tell a different story for each cluster.</a:t>
            </a:r>
            <a:r>
              <a:rPr kumimoji="0" lang="en-US" sz="1600" b="0" i="0" u="none" strike="noStrike" kern="1200" cap="none" spc="0" normalizeH="0" baseline="0" noProof="0" dirty="0" smtClean="0">
                <a:ln>
                  <a:noFill/>
                </a:ln>
                <a:solidFill>
                  <a:srgbClr val="0199A1"/>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rgbClr val="0199A1"/>
                </a:solidFill>
                <a:effectLst/>
                <a:uLnTx/>
                <a:uFillTx/>
                <a:latin typeface="Franklin Gothic Book"/>
                <a:ea typeface="+mj-ea"/>
                <a:cs typeface="+mj-cs"/>
              </a:rPr>
            </a:br>
            <a:r>
              <a:rPr kumimoji="0" lang="en-US" sz="1600" b="0" i="0" u="none" strike="noStrike" kern="1200" cap="none" spc="0" normalizeH="0" baseline="0" noProof="0" dirty="0" smtClean="0">
                <a:ln>
                  <a:noFill/>
                </a:ln>
                <a:solidFill>
                  <a:srgbClr val="0199A1"/>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rgbClr val="0199A1"/>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endParaRPr kumimoji="0" lang="en-US" sz="3650" b="0" i="0" u="none" strike="noStrike" kern="1200" cap="none" spc="0" normalizeH="0" baseline="0" noProof="0" dirty="0">
              <a:ln>
                <a:noFill/>
              </a:ln>
              <a:solidFill>
                <a:sysClr val="windowText" lastClr="000000">
                  <a:lumMod val="50000"/>
                  <a:lumOff val="50000"/>
                </a:sysClr>
              </a:solidFill>
              <a:effectLst/>
              <a:uLnTx/>
              <a:uFillTx/>
              <a:latin typeface="Franklin Gothic Book"/>
              <a:ea typeface="+mj-ea"/>
              <a:cs typeface="+mj-cs"/>
            </a:endParaRPr>
          </a:p>
        </p:txBody>
      </p:sp>
      <p:sp>
        <p:nvSpPr>
          <p:cNvPr id="10" name="Text Placeholder 9"/>
          <p:cNvSpPr>
            <a:spLocks noGrp="1"/>
          </p:cNvSpPr>
          <p:nvPr>
            <p:ph type="body" idx="28"/>
          </p:nvPr>
        </p:nvSpPr>
        <p:spPr/>
        <p:txBody>
          <a:bodyPr lIns="0" tIns="0" rIns="0" bIns="0"/>
          <a:lstStyle/>
          <a:p>
            <a:r>
              <a:rPr lang="en-US" dirty="0" smtClean="0">
                <a:solidFill>
                  <a:srgbClr val="208B9C"/>
                </a:solidFill>
              </a:rPr>
              <a:t>Industry cluster analysis</a:t>
            </a:r>
            <a:endParaRPr lang="en-US" dirty="0">
              <a:solidFill>
                <a:srgbClr val="208B9C"/>
              </a:solidFill>
            </a:endParaRPr>
          </a:p>
        </p:txBody>
      </p:sp>
      <p:sp>
        <p:nvSpPr>
          <p:cNvPr id="25" name="Text Placeholder 5"/>
          <p:cNvSpPr txBox="1">
            <a:spLocks/>
          </p:cNvSpPr>
          <p:nvPr/>
        </p:nvSpPr>
        <p:spPr>
          <a:xfrm>
            <a:off x="3123959" y="6560106"/>
            <a:ext cx="5029200" cy="147733"/>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defRPr/>
            </a:pPr>
            <a:r>
              <a:rPr lang="en-US" dirty="0">
                <a:solidFill>
                  <a:schemeClr val="tx1"/>
                </a:solidFill>
                <a:latin typeface="Franklin Gothic Book" panose="020B0503020102020204" pitchFamily="34" charset="0"/>
              </a:rPr>
              <a:t>Modified from: </a:t>
            </a:r>
            <a:r>
              <a:rPr lang="en-US" dirty="0">
                <a:solidFill>
                  <a:schemeClr val="tx1"/>
                </a:solidFill>
                <a:latin typeface="Franklin Gothic Book" panose="020B0503020102020204" pitchFamily="34" charset="0"/>
                <a:hlinkClick r:id="rId3"/>
              </a:rPr>
              <a:t>http://www.charlestonregionaldata.com/bubble-chart-explanation</a:t>
            </a:r>
            <a:r>
              <a:rPr lang="en-US" u="sng" dirty="0" smtClean="0">
                <a:solidFill>
                  <a:schemeClr val="tx1"/>
                </a:solidFill>
                <a:latin typeface="Franklin Gothic Book" panose="020B0503020102020204" pitchFamily="34" charset="0"/>
                <a:hlinkClick r:id="rId3"/>
              </a:rPr>
              <a:t>/</a:t>
            </a:r>
            <a:r>
              <a:rPr lang="en-US" u="sng" dirty="0" smtClean="0">
                <a:solidFill>
                  <a:schemeClr val="tx1"/>
                </a:solidFill>
                <a:latin typeface="Franklin Gothic Book" panose="020B0503020102020204" pitchFamily="34" charset="0"/>
              </a:rPr>
              <a:t> </a:t>
            </a:r>
            <a:endParaRPr kumimoji="0" lang="en-US" sz="800" b="0" i="0" u="none" strike="noStrike" kern="1200" cap="none" spc="0" normalizeH="0" baseline="0" noProof="0" dirty="0">
              <a:ln>
                <a:noFill/>
              </a:ln>
              <a:solidFill>
                <a:schemeClr val="tx1"/>
              </a:solidFill>
              <a:effectLst/>
              <a:uLnTx/>
              <a:uFillTx/>
              <a:latin typeface="Franklin Gothic Book" panose="020B0503020102020204" pitchFamily="34" charset="0"/>
            </a:endParaRPr>
          </a:p>
        </p:txBody>
      </p:sp>
      <p:grpSp>
        <p:nvGrpSpPr>
          <p:cNvPr id="9" name="Group 8"/>
          <p:cNvGrpSpPr/>
          <p:nvPr/>
        </p:nvGrpSpPr>
        <p:grpSpPr>
          <a:xfrm flipH="1">
            <a:off x="2358886" y="2059601"/>
            <a:ext cx="4301404" cy="3896641"/>
            <a:chOff x="2529728" y="2211230"/>
            <a:chExt cx="4301404" cy="3896641"/>
          </a:xfrm>
        </p:grpSpPr>
        <p:grpSp>
          <p:nvGrpSpPr>
            <p:cNvPr id="6" name="Group 5"/>
            <p:cNvGrpSpPr/>
            <p:nvPr/>
          </p:nvGrpSpPr>
          <p:grpSpPr>
            <a:xfrm>
              <a:off x="2529728" y="2211230"/>
              <a:ext cx="4094656" cy="3896641"/>
              <a:chOff x="2218343" y="1667657"/>
              <a:chExt cx="4440702" cy="4427141"/>
            </a:xfrm>
          </p:grpSpPr>
          <p:sp>
            <p:nvSpPr>
              <p:cNvPr id="27" name="Freeform 8"/>
              <p:cNvSpPr>
                <a:spLocks noChangeAspect="1"/>
              </p:cNvSpPr>
              <p:nvPr/>
            </p:nvSpPr>
            <p:spPr bwMode="auto">
              <a:xfrm>
                <a:off x="2218344" y="3921860"/>
                <a:ext cx="2186332" cy="2172938"/>
              </a:xfrm>
              <a:custGeom>
                <a:avLst/>
                <a:gdLst/>
                <a:ahLst/>
                <a:cxnLst>
                  <a:cxn ang="0">
                    <a:pos x="622" y="0"/>
                  </a:cxn>
                  <a:cxn ang="0">
                    <a:pos x="622" y="618"/>
                  </a:cxn>
                  <a:cxn ang="0">
                    <a:pos x="0" y="0"/>
                  </a:cxn>
                  <a:cxn ang="0">
                    <a:pos x="622" y="0"/>
                  </a:cxn>
                </a:cxnLst>
                <a:rect l="0" t="0" r="r" b="b"/>
                <a:pathLst>
                  <a:path w="622" h="618">
                    <a:moveTo>
                      <a:pt x="622" y="0"/>
                    </a:moveTo>
                    <a:cubicBezTo>
                      <a:pt x="622" y="618"/>
                      <a:pt x="622" y="618"/>
                      <a:pt x="622" y="618"/>
                    </a:cubicBezTo>
                    <a:cubicBezTo>
                      <a:pt x="280" y="618"/>
                      <a:pt x="2" y="342"/>
                      <a:pt x="0" y="0"/>
                    </a:cubicBezTo>
                    <a:lnTo>
                      <a:pt x="622" y="0"/>
                    </a:lnTo>
                    <a:close/>
                  </a:path>
                </a:pathLst>
              </a:custGeom>
              <a:solidFill>
                <a:srgbClr val="92D050"/>
              </a:solidFill>
              <a:ln w="9525" cap="flat" cmpd="sng" algn="ctr">
                <a:noFill/>
                <a:prstDash val="solid"/>
                <a:round/>
                <a:headEnd type="none" w="med" len="med"/>
                <a:tailEnd type="none" w="med" len="med"/>
              </a:ln>
              <a:effectLst>
                <a:outerShdw blurRad="25400" dist="25400" dir="5400000" algn="t" rotWithShape="0">
                  <a:prstClr val="black">
                    <a:alpha val="28000"/>
                  </a:prstClr>
                </a:outerShdw>
              </a:effectLst>
            </p:spPr>
            <p:txBody>
              <a:bodyPr lIns="82124" tIns="41061" rIns="82124" bIns="41061" anchor="ctr"/>
              <a:lstStyle/>
              <a:p>
                <a:pPr algn="ctr" defTabSz="814388">
                  <a:lnSpc>
                    <a:spcPct val="90000"/>
                  </a:lnSpc>
                  <a:defRPr/>
                </a:pPr>
                <a:endParaRPr lang="en-US" sz="2400" dirty="0">
                  <a:solidFill>
                    <a:schemeClr val="accent4">
                      <a:lumMod val="75000"/>
                    </a:schemeClr>
                  </a:solidFill>
                  <a:latin typeface="Arial" charset="0"/>
                </a:endParaRPr>
              </a:p>
            </p:txBody>
          </p:sp>
          <p:sp>
            <p:nvSpPr>
              <p:cNvPr id="28" name="Freeform 9"/>
              <p:cNvSpPr>
                <a:spLocks noChangeAspect="1"/>
              </p:cNvSpPr>
              <p:nvPr/>
            </p:nvSpPr>
            <p:spPr bwMode="auto">
              <a:xfrm>
                <a:off x="2218343" y="1667657"/>
                <a:ext cx="2186332" cy="2201214"/>
              </a:xfrm>
              <a:custGeom>
                <a:avLst/>
                <a:gdLst>
                  <a:gd name="T0" fmla="*/ 622 w 622"/>
                  <a:gd name="T1" fmla="*/ 0 h 626"/>
                  <a:gd name="T2" fmla="*/ 622 w 622"/>
                  <a:gd name="T3" fmla="*/ 626 h 626"/>
                  <a:gd name="T4" fmla="*/ 0 w 622"/>
                  <a:gd name="T5" fmla="*/ 626 h 626"/>
                  <a:gd name="T6" fmla="*/ 0 w 622"/>
                  <a:gd name="T7" fmla="*/ 622 h 626"/>
                  <a:gd name="T8" fmla="*/ 622 w 622"/>
                  <a:gd name="T9" fmla="*/ 0 h 6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2" h="626">
                    <a:moveTo>
                      <a:pt x="622" y="0"/>
                    </a:moveTo>
                    <a:cubicBezTo>
                      <a:pt x="622" y="626"/>
                      <a:pt x="622" y="626"/>
                      <a:pt x="622" y="626"/>
                    </a:cubicBezTo>
                    <a:cubicBezTo>
                      <a:pt x="0" y="626"/>
                      <a:pt x="0" y="626"/>
                      <a:pt x="0" y="626"/>
                    </a:cubicBezTo>
                    <a:cubicBezTo>
                      <a:pt x="0" y="622"/>
                      <a:pt x="0" y="622"/>
                      <a:pt x="0" y="622"/>
                    </a:cubicBezTo>
                    <a:cubicBezTo>
                      <a:pt x="0" y="278"/>
                      <a:pt x="278" y="0"/>
                      <a:pt x="622" y="0"/>
                    </a:cubicBezTo>
                    <a:close/>
                  </a:path>
                </a:pathLst>
              </a:custGeom>
              <a:solidFill>
                <a:srgbClr val="EBC753"/>
              </a:solidFill>
              <a:ln w="9525" cap="flat" cmpd="sng" algn="ctr">
                <a:noFill/>
                <a:prstDash val="solid"/>
                <a:round/>
                <a:headEnd type="none" w="med" len="med"/>
                <a:tailEnd type="none" w="med" len="med"/>
              </a:ln>
            </p:spPr>
            <p:txBody>
              <a:bodyPr lIns="82124" tIns="41061" rIns="82124" bIns="41061" anchor="ctr"/>
              <a:lstStyle/>
              <a:p>
                <a:endParaRPr lang="en-US" dirty="0"/>
              </a:p>
            </p:txBody>
          </p:sp>
          <p:sp>
            <p:nvSpPr>
              <p:cNvPr id="29" name="Freeform 6"/>
              <p:cNvSpPr>
                <a:spLocks noChangeAspect="1"/>
              </p:cNvSpPr>
              <p:nvPr/>
            </p:nvSpPr>
            <p:spPr bwMode="auto">
              <a:xfrm>
                <a:off x="4471225" y="1667659"/>
                <a:ext cx="2187820" cy="2201214"/>
              </a:xfrm>
              <a:custGeom>
                <a:avLst/>
                <a:gdLst>
                  <a:gd name="T0" fmla="*/ 622 w 622"/>
                  <a:gd name="T1" fmla="*/ 622 h 626"/>
                  <a:gd name="T2" fmla="*/ 622 w 622"/>
                  <a:gd name="T3" fmla="*/ 626 h 626"/>
                  <a:gd name="T4" fmla="*/ 0 w 622"/>
                  <a:gd name="T5" fmla="*/ 626 h 626"/>
                  <a:gd name="T6" fmla="*/ 0 w 622"/>
                  <a:gd name="T7" fmla="*/ 0 h 626"/>
                  <a:gd name="T8" fmla="*/ 622 w 622"/>
                  <a:gd name="T9" fmla="*/ 622 h 6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2" h="626">
                    <a:moveTo>
                      <a:pt x="622" y="622"/>
                    </a:moveTo>
                    <a:cubicBezTo>
                      <a:pt x="622" y="626"/>
                      <a:pt x="622" y="626"/>
                      <a:pt x="622" y="626"/>
                    </a:cubicBezTo>
                    <a:cubicBezTo>
                      <a:pt x="0" y="626"/>
                      <a:pt x="0" y="626"/>
                      <a:pt x="0" y="626"/>
                    </a:cubicBezTo>
                    <a:cubicBezTo>
                      <a:pt x="0" y="0"/>
                      <a:pt x="0" y="0"/>
                      <a:pt x="0" y="0"/>
                    </a:cubicBezTo>
                    <a:cubicBezTo>
                      <a:pt x="344" y="0"/>
                      <a:pt x="622" y="278"/>
                      <a:pt x="622" y="622"/>
                    </a:cubicBezTo>
                    <a:close/>
                  </a:path>
                </a:pathLst>
              </a:custGeom>
              <a:solidFill>
                <a:srgbClr val="A2C6CC"/>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lIns="82124" tIns="41061" rIns="82124" bIns="41061" anchor="ctr"/>
              <a:lstStyle/>
              <a:p>
                <a:endParaRPr lang="en-US" dirty="0">
                  <a:solidFill>
                    <a:srgbClr val="006666"/>
                  </a:solidFill>
                </a:endParaRPr>
              </a:p>
            </p:txBody>
          </p:sp>
          <p:sp>
            <p:nvSpPr>
              <p:cNvPr id="36" name="Freeform 7"/>
              <p:cNvSpPr>
                <a:spLocks noChangeAspect="1"/>
              </p:cNvSpPr>
              <p:nvPr/>
            </p:nvSpPr>
            <p:spPr bwMode="auto">
              <a:xfrm>
                <a:off x="4471225" y="3916598"/>
                <a:ext cx="2187820" cy="2172937"/>
              </a:xfrm>
              <a:custGeom>
                <a:avLst/>
                <a:gdLst/>
                <a:ahLst/>
                <a:cxnLst>
                  <a:cxn ang="0">
                    <a:pos x="622" y="0"/>
                  </a:cxn>
                  <a:cxn ang="0">
                    <a:pos x="0" y="618"/>
                  </a:cxn>
                  <a:cxn ang="0">
                    <a:pos x="0" y="0"/>
                  </a:cxn>
                  <a:cxn ang="0">
                    <a:pos x="622" y="0"/>
                  </a:cxn>
                </a:cxnLst>
                <a:rect l="0" t="0" r="r" b="b"/>
                <a:pathLst>
                  <a:path w="622" h="618">
                    <a:moveTo>
                      <a:pt x="622" y="0"/>
                    </a:moveTo>
                    <a:cubicBezTo>
                      <a:pt x="620" y="342"/>
                      <a:pt x="342" y="618"/>
                      <a:pt x="0" y="618"/>
                    </a:cubicBezTo>
                    <a:cubicBezTo>
                      <a:pt x="0" y="0"/>
                      <a:pt x="0" y="0"/>
                      <a:pt x="0" y="0"/>
                    </a:cubicBezTo>
                    <a:lnTo>
                      <a:pt x="622" y="0"/>
                    </a:lnTo>
                    <a:close/>
                  </a:path>
                </a:pathLst>
              </a:custGeom>
              <a:solidFill>
                <a:srgbClr val="E8A884"/>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endParaRPr lang="en-US" sz="2400" dirty="0">
                  <a:latin typeface="Arial" charset="0"/>
                </a:endParaRPr>
              </a:p>
            </p:txBody>
          </p:sp>
        </p:grpSp>
        <p:sp>
          <p:nvSpPr>
            <p:cNvPr id="45" name="TextBox 44"/>
            <p:cNvSpPr txBox="1">
              <a:spLocks noChangeAspect="1"/>
            </p:cNvSpPr>
            <p:nvPr/>
          </p:nvSpPr>
          <p:spPr>
            <a:xfrm>
              <a:off x="3070701" y="4217990"/>
              <a:ext cx="1285480" cy="1107996"/>
            </a:xfrm>
            <a:prstGeom prst="rect">
              <a:avLst/>
            </a:prstGeom>
            <a:noFill/>
          </p:spPr>
          <p:txBody>
            <a:bodyPr wrap="square" lIns="0" tIns="0" rIns="0" bIns="0" rtlCol="0">
              <a:spAutoFit/>
            </a:bodyPr>
            <a:lstStyle/>
            <a:p>
              <a:r>
                <a:rPr lang="en-US" sz="2400" dirty="0">
                  <a:solidFill>
                    <a:schemeClr val="accent4">
                      <a:lumMod val="50000"/>
                    </a:schemeClr>
                  </a:solidFill>
                  <a:latin typeface="Franklin Gothic Demi Cond" panose="020B0706030402020204" pitchFamily="34" charset="0"/>
                  <a:cs typeface="HelveticaNeueLT Std Lt"/>
                </a:rPr>
                <a:t>Emerging</a:t>
              </a:r>
            </a:p>
            <a:p>
              <a:r>
                <a:rPr lang="en-US" sz="1600" dirty="0">
                  <a:solidFill>
                    <a:schemeClr val="accent4">
                      <a:lumMod val="50000"/>
                    </a:schemeClr>
                  </a:solidFill>
                  <a:latin typeface="Franklin Gothic Book" panose="020B0503020102020204" pitchFamily="34" charset="0"/>
                  <a:cs typeface="HelveticaNeueLT Std Lt"/>
                </a:rPr>
                <a:t>Bottom right</a:t>
              </a:r>
            </a:p>
            <a:p>
              <a:r>
                <a:rPr lang="en-US" sz="1600" dirty="0">
                  <a:solidFill>
                    <a:schemeClr val="accent4">
                      <a:lumMod val="50000"/>
                    </a:schemeClr>
                  </a:solidFill>
                  <a:latin typeface="Franklin Gothic Book" panose="020B0503020102020204" pitchFamily="34" charset="0"/>
                  <a:cs typeface="HelveticaNeueLT Std Lt"/>
                </a:rPr>
                <a:t>(weak but advancing)</a:t>
              </a:r>
            </a:p>
          </p:txBody>
        </p:sp>
        <p:sp>
          <p:nvSpPr>
            <p:cNvPr id="43" name="TextBox 42"/>
            <p:cNvSpPr txBox="1">
              <a:spLocks noChangeAspect="1"/>
            </p:cNvSpPr>
            <p:nvPr/>
          </p:nvSpPr>
          <p:spPr>
            <a:xfrm>
              <a:off x="2973586" y="2864594"/>
              <a:ext cx="1333961" cy="1107996"/>
            </a:xfrm>
            <a:prstGeom prst="rect">
              <a:avLst/>
            </a:prstGeom>
            <a:noFill/>
          </p:spPr>
          <p:txBody>
            <a:bodyPr wrap="square" lIns="0" tIns="0" rIns="0" bIns="0" rtlCol="0">
              <a:spAutoFit/>
            </a:bodyPr>
            <a:lstStyle/>
            <a:p>
              <a:r>
                <a:rPr lang="en-US" sz="2400" b="0" i="0" dirty="0" smtClean="0">
                  <a:solidFill>
                    <a:srgbClr val="990033"/>
                  </a:solidFill>
                  <a:latin typeface="Franklin Gothic Demi Cond" panose="020B0706030402020204" pitchFamily="34" charset="0"/>
                  <a:cs typeface="HelveticaNeueLT Std Lt"/>
                </a:rPr>
                <a:t>Stars</a:t>
              </a:r>
            </a:p>
            <a:p>
              <a:r>
                <a:rPr lang="en-US" sz="1600" b="0" i="0" dirty="0" smtClean="0">
                  <a:solidFill>
                    <a:srgbClr val="990033"/>
                  </a:solidFill>
                  <a:latin typeface="Franklin Gothic Book" panose="020B0503020102020204" pitchFamily="34" charset="0"/>
                  <a:cs typeface="HelveticaNeueLT Std Lt"/>
                </a:rPr>
                <a:t>Top </a:t>
              </a:r>
              <a:r>
                <a:rPr lang="en-US" sz="1600" dirty="0" smtClean="0">
                  <a:solidFill>
                    <a:srgbClr val="990033"/>
                  </a:solidFill>
                  <a:latin typeface="Franklin Gothic Book" panose="020B0503020102020204" pitchFamily="34" charset="0"/>
                  <a:cs typeface="HelveticaNeueLT Std Lt"/>
                </a:rPr>
                <a:t>right</a:t>
              </a:r>
              <a:r>
                <a:rPr lang="en-US" sz="1600" b="0" i="0" dirty="0" smtClean="0">
                  <a:solidFill>
                    <a:srgbClr val="990033"/>
                  </a:solidFill>
                  <a:latin typeface="Franklin Gothic Book" panose="020B0503020102020204" pitchFamily="34" charset="0"/>
                  <a:cs typeface="HelveticaNeueLT Std Lt"/>
                </a:rPr>
                <a:t> (strong and advancing)</a:t>
              </a:r>
            </a:p>
          </p:txBody>
        </p:sp>
        <p:sp>
          <p:nvSpPr>
            <p:cNvPr id="44" name="TextBox 43"/>
            <p:cNvSpPr txBox="1">
              <a:spLocks noChangeAspect="1"/>
            </p:cNvSpPr>
            <p:nvPr/>
          </p:nvSpPr>
          <p:spPr>
            <a:xfrm>
              <a:off x="4811290" y="2860553"/>
              <a:ext cx="1225034" cy="1107996"/>
            </a:xfrm>
            <a:prstGeom prst="rect">
              <a:avLst/>
            </a:prstGeom>
            <a:noFill/>
          </p:spPr>
          <p:txBody>
            <a:bodyPr wrap="square" lIns="0" tIns="0" rIns="0" bIns="0" rtlCol="0">
              <a:spAutoFit/>
            </a:bodyPr>
            <a:lstStyle/>
            <a:p>
              <a:pPr algn="r"/>
              <a:r>
                <a:rPr lang="en-US" sz="2400" b="0" i="0" dirty="0" smtClean="0">
                  <a:solidFill>
                    <a:srgbClr val="006666"/>
                  </a:solidFill>
                  <a:latin typeface="Franklin Gothic Demi Cond" panose="020B0706030402020204" pitchFamily="34" charset="0"/>
                  <a:cs typeface="HelveticaNeueLT Std Lt"/>
                </a:rPr>
                <a:t>Mature</a:t>
              </a:r>
            </a:p>
            <a:p>
              <a:pPr algn="r"/>
              <a:r>
                <a:rPr lang="en-US" sz="1600" b="0" i="0" dirty="0" smtClean="0">
                  <a:solidFill>
                    <a:srgbClr val="006666"/>
                  </a:solidFill>
                  <a:latin typeface="Franklin Gothic Book" panose="020B0503020102020204" pitchFamily="34" charset="0"/>
                  <a:cs typeface="HelveticaNeueLT Std Lt"/>
                </a:rPr>
                <a:t>Top left (strong but declining)</a:t>
              </a:r>
            </a:p>
          </p:txBody>
        </p:sp>
        <p:sp>
          <p:nvSpPr>
            <p:cNvPr id="46" name="TextBox 45"/>
            <p:cNvSpPr txBox="1">
              <a:spLocks noChangeAspect="1"/>
            </p:cNvSpPr>
            <p:nvPr/>
          </p:nvSpPr>
          <p:spPr>
            <a:xfrm>
              <a:off x="4757279" y="4219659"/>
              <a:ext cx="2073853" cy="1138773"/>
            </a:xfrm>
            <a:prstGeom prst="rect">
              <a:avLst/>
            </a:prstGeom>
            <a:noFill/>
          </p:spPr>
          <p:txBody>
            <a:bodyPr wrap="square" lIns="0" tIns="0" rIns="0" bIns="0" rtlCol="0">
              <a:spAutoFit/>
            </a:bodyPr>
            <a:lstStyle/>
            <a:p>
              <a:pPr algn="r"/>
              <a:r>
                <a:rPr lang="en-US" sz="2400" b="0" i="0" dirty="0" smtClean="0">
                  <a:solidFill>
                    <a:schemeClr val="accent2">
                      <a:lumMod val="75000"/>
                    </a:schemeClr>
                  </a:solidFill>
                  <a:latin typeface="Franklin Gothic Demi Cond" panose="020B0706030402020204" pitchFamily="34" charset="0"/>
                  <a:cs typeface="HelveticaNeueLT Std Lt"/>
                </a:rPr>
                <a:t>Transforming</a:t>
              </a:r>
            </a:p>
            <a:p>
              <a:pPr algn="r"/>
              <a:r>
                <a:rPr lang="en-US" sz="1600" b="0" i="0" dirty="0" smtClean="0">
                  <a:solidFill>
                    <a:schemeClr val="accent2">
                      <a:lumMod val="75000"/>
                    </a:schemeClr>
                  </a:solidFill>
                  <a:latin typeface="Franklin Gothic Book" panose="020B0503020102020204" pitchFamily="34" charset="0"/>
                  <a:cs typeface="HelveticaNeueLT Std Lt"/>
                </a:rPr>
                <a:t>Bottom left </a:t>
              </a:r>
            </a:p>
            <a:p>
              <a:pPr algn="r"/>
              <a:r>
                <a:rPr lang="en-US" sz="1600" b="0" i="0" dirty="0" smtClean="0">
                  <a:solidFill>
                    <a:schemeClr val="accent2">
                      <a:lumMod val="75000"/>
                    </a:schemeClr>
                  </a:solidFill>
                  <a:latin typeface="Franklin Gothic Book" panose="020B0503020102020204" pitchFamily="34" charset="0"/>
                  <a:cs typeface="HelveticaNeueLT Std Lt"/>
                </a:rPr>
                <a:t>(</a:t>
              </a:r>
              <a:r>
                <a:rPr lang="en-US" sz="1600" dirty="0" smtClean="0">
                  <a:solidFill>
                    <a:schemeClr val="accent2">
                      <a:lumMod val="75000"/>
                    </a:schemeClr>
                  </a:solidFill>
                  <a:latin typeface="Franklin Gothic Book" panose="020B0503020102020204" pitchFamily="34" charset="0"/>
                  <a:cs typeface="HelveticaNeueLT Std Lt"/>
                </a:rPr>
                <a:t>w</a:t>
              </a:r>
              <a:r>
                <a:rPr lang="en-US" sz="1600" b="0" i="0" dirty="0" smtClean="0">
                  <a:solidFill>
                    <a:schemeClr val="accent2">
                      <a:lumMod val="75000"/>
                    </a:schemeClr>
                  </a:solidFill>
                  <a:latin typeface="Franklin Gothic Book" panose="020B0503020102020204" pitchFamily="34" charset="0"/>
                  <a:cs typeface="HelveticaNeueLT Std Lt"/>
                </a:rPr>
                <a:t>eak and </a:t>
              </a:r>
            </a:p>
            <a:p>
              <a:pPr algn="r"/>
              <a:r>
                <a:rPr lang="en-US" sz="1600" b="0" i="0" dirty="0" smtClean="0">
                  <a:solidFill>
                    <a:schemeClr val="accent2">
                      <a:lumMod val="75000"/>
                    </a:schemeClr>
                  </a:solidFill>
                  <a:latin typeface="Franklin Gothic Book" panose="020B0503020102020204" pitchFamily="34" charset="0"/>
                  <a:cs typeface="HelveticaNeueLT Std Lt"/>
                </a:rPr>
                <a:t>declining)</a:t>
              </a:r>
            </a:p>
          </p:txBody>
        </p:sp>
      </p:grpSp>
      <p:sp>
        <p:nvSpPr>
          <p:cNvPr id="11" name="TextBox 10"/>
          <p:cNvSpPr txBox="1"/>
          <p:nvPr/>
        </p:nvSpPr>
        <p:spPr>
          <a:xfrm>
            <a:off x="5696222" y="2086300"/>
            <a:ext cx="2997017" cy="1477328"/>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Contains clusters that are more</a:t>
            </a:r>
          </a:p>
          <a:p>
            <a:r>
              <a:rPr lang="en-US" sz="1200" dirty="0" smtClean="0">
                <a:solidFill>
                  <a:schemeClr val="tx1">
                    <a:lumMod val="75000"/>
                    <a:lumOff val="25000"/>
                  </a:schemeClr>
                </a:solidFill>
                <a:latin typeface="Franklin Gothic Book" panose="020B0503020102020204" pitchFamily="34" charset="0"/>
              </a:rPr>
              <a:t>      concentrated in the region and are</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growing. These clusters are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strengths that help a region</a:t>
            </a:r>
          </a:p>
          <a:p>
            <a:r>
              <a:rPr lang="en-US" sz="1200" dirty="0" smtClean="0">
                <a:solidFill>
                  <a:schemeClr val="tx1">
                    <a:lumMod val="75000"/>
                    <a:lumOff val="25000"/>
                  </a:schemeClr>
                </a:solidFill>
                <a:latin typeface="Franklin Gothic Book" panose="020B0503020102020204" pitchFamily="34" charset="0"/>
              </a:rPr>
              <a:t>                   stand out from the competition.</a:t>
            </a:r>
          </a:p>
          <a:p>
            <a:r>
              <a:rPr lang="en-US" sz="1200" dirty="0" smtClean="0">
                <a:solidFill>
                  <a:schemeClr val="tx1">
                    <a:lumMod val="75000"/>
                    <a:lumOff val="25000"/>
                  </a:schemeClr>
                </a:solidFill>
                <a:latin typeface="Franklin Gothic Book" panose="020B0503020102020204" pitchFamily="34" charset="0"/>
              </a:rPr>
              <a:t>                      Small, high-growth clusters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can be expected to become</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more dominant over time.</a:t>
            </a:r>
            <a:endParaRPr lang="en-US" sz="1200" dirty="0">
              <a:solidFill>
                <a:schemeClr val="tx1">
                  <a:lumMod val="75000"/>
                  <a:lumOff val="25000"/>
                </a:schemeClr>
              </a:solidFill>
              <a:latin typeface="Franklin Gothic Book" panose="020B0503020102020204" pitchFamily="34" charset="0"/>
            </a:endParaRPr>
          </a:p>
        </p:txBody>
      </p:sp>
      <p:sp>
        <p:nvSpPr>
          <p:cNvPr id="47" name="TextBox 46"/>
          <p:cNvSpPr txBox="1"/>
          <p:nvPr/>
        </p:nvSpPr>
        <p:spPr>
          <a:xfrm>
            <a:off x="463595" y="2116727"/>
            <a:ext cx="3019679" cy="1292662"/>
          </a:xfrm>
          <a:prstGeom prst="rect">
            <a:avLst/>
          </a:prstGeom>
          <a:noFill/>
        </p:spPr>
        <p:txBody>
          <a:bodyPr wrap="square" lIns="0" tIns="0" rIns="0" bIns="0" rtlCol="0">
            <a:spAutoFit/>
          </a:bodyPr>
          <a:lstStyle/>
          <a:p>
            <a:r>
              <a:rPr lang="en-US" sz="1200" dirty="0" smtClean="0">
                <a:solidFill>
                  <a:schemeClr val="tx1">
                    <a:lumMod val="75000"/>
                    <a:lumOff val="25000"/>
                  </a:schemeClr>
                </a:solidFill>
                <a:latin typeface="Franklin Gothic Book" panose="020B0503020102020204" pitchFamily="34" charset="0"/>
              </a:rPr>
              <a:t>                         Contains clusters that are more</a:t>
            </a:r>
          </a:p>
          <a:p>
            <a:r>
              <a:rPr lang="en-US" sz="1200" dirty="0" smtClean="0">
                <a:solidFill>
                  <a:schemeClr val="tx1">
                    <a:lumMod val="75000"/>
                    <a:lumOff val="25000"/>
                  </a:schemeClr>
                </a:solidFill>
                <a:latin typeface="Franklin Gothic Book" panose="020B0503020102020204" pitchFamily="34" charset="0"/>
              </a:rPr>
              <a:t>                   concentrated in the region but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are declining (negative growth).</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These clusters typically fall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into the lower quadrant as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job losses cause a decline </a:t>
            </a:r>
          </a:p>
          <a:p>
            <a:r>
              <a:rPr lang="en-US" sz="1200" dirty="0" smtClean="0">
                <a:solidFill>
                  <a:schemeClr val="tx1">
                    <a:lumMod val="75000"/>
                    <a:lumOff val="25000"/>
                  </a:schemeClr>
                </a:solidFill>
                <a:latin typeface="Franklin Gothic Book" panose="020B0503020102020204" pitchFamily="34" charset="0"/>
              </a:rPr>
              <a:t>                         in concentration.        </a:t>
            </a:r>
            <a:endParaRPr lang="en-US" sz="1200" dirty="0">
              <a:solidFill>
                <a:schemeClr val="tx1">
                  <a:lumMod val="75000"/>
                  <a:lumOff val="25000"/>
                </a:schemeClr>
              </a:solidFill>
              <a:latin typeface="Franklin Gothic Book" panose="020B0503020102020204" pitchFamily="34" charset="0"/>
            </a:endParaRPr>
          </a:p>
        </p:txBody>
      </p:sp>
      <p:sp>
        <p:nvSpPr>
          <p:cNvPr id="48" name="TextBox 47"/>
          <p:cNvSpPr txBox="1"/>
          <p:nvPr/>
        </p:nvSpPr>
        <p:spPr>
          <a:xfrm>
            <a:off x="5696223" y="4294249"/>
            <a:ext cx="2914377" cy="1661993"/>
          </a:xfrm>
          <a:prstGeom prst="rect">
            <a:avLst/>
          </a:prstGeom>
          <a:noFill/>
        </p:spPr>
        <p:txBody>
          <a:bodyPr wrap="square" lIns="0" tIns="0" rIns="0" bIns="0" rtlCol="0">
            <a:spAutoFit/>
          </a:bodyPr>
          <a:lstStyle/>
          <a:p>
            <a:r>
              <a:rPr lang="en-US" sz="1200" dirty="0" smtClean="0">
                <a:solidFill>
                  <a:schemeClr val="tx1">
                    <a:lumMod val="65000"/>
                    <a:lumOff val="3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Contains clusters that are </a:t>
            </a:r>
          </a:p>
          <a:p>
            <a:r>
              <a:rPr lang="en-US" sz="1200" dirty="0" smtClean="0">
                <a:solidFill>
                  <a:schemeClr val="tx1">
                    <a:lumMod val="75000"/>
                    <a:lumOff val="25000"/>
                  </a:schemeClr>
                </a:solidFill>
                <a:latin typeface="Franklin Gothic Book" panose="020B0503020102020204" pitchFamily="34" charset="0"/>
              </a:rPr>
              <a:t>                           under-represented in the </a:t>
            </a:r>
          </a:p>
          <a:p>
            <a:r>
              <a:rPr lang="en-US" sz="1200" dirty="0" smtClean="0">
                <a:solidFill>
                  <a:schemeClr val="tx1">
                    <a:lumMod val="75000"/>
                    <a:lumOff val="25000"/>
                  </a:schemeClr>
                </a:solidFill>
                <a:latin typeface="Franklin Gothic Book" panose="020B0503020102020204" pitchFamily="34" charset="0"/>
              </a:rPr>
              <a:t>                         region but are growing, often</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quickly. If growth trends </a:t>
            </a:r>
          </a:p>
          <a:p>
            <a:r>
              <a:rPr lang="en-US" sz="1200" dirty="0" smtClean="0">
                <a:solidFill>
                  <a:schemeClr val="tx1">
                    <a:lumMod val="75000"/>
                    <a:lumOff val="25000"/>
                  </a:schemeClr>
                </a:solidFill>
                <a:latin typeface="Franklin Gothic Book" panose="020B0503020102020204" pitchFamily="34" charset="0"/>
              </a:rPr>
              <a:t>                    continue, these clusters will</a:t>
            </a:r>
          </a:p>
          <a:p>
            <a:r>
              <a:rPr lang="en-US" sz="1200" dirty="0" smtClean="0">
                <a:solidFill>
                  <a:schemeClr val="tx1">
                    <a:lumMod val="75000"/>
                    <a:lumOff val="25000"/>
                  </a:schemeClr>
                </a:solidFill>
                <a:latin typeface="Franklin Gothic Book" panose="020B0503020102020204" pitchFamily="34" charset="0"/>
              </a:rPr>
              <a:t>                eventually move into the top right</a:t>
            </a:r>
          </a:p>
          <a:p>
            <a:r>
              <a:rPr lang="en-US" sz="1200" dirty="0" smtClean="0">
                <a:solidFill>
                  <a:schemeClr val="tx1">
                    <a:lumMod val="75000"/>
                    <a:lumOff val="25000"/>
                  </a:schemeClr>
                </a:solidFill>
                <a:latin typeface="Franklin Gothic Book" panose="020B0503020102020204" pitchFamily="34" charset="0"/>
              </a:rPr>
              <a:t>          quadrant. Clusters in this quadrant</a:t>
            </a:r>
          </a:p>
          <a:p>
            <a:r>
              <a:rPr lang="en-US" sz="1200" dirty="0" smtClean="0">
                <a:solidFill>
                  <a:schemeClr val="tx1">
                    <a:lumMod val="75000"/>
                    <a:lumOff val="25000"/>
                  </a:schemeClr>
                </a:solidFill>
                <a:latin typeface="Franklin Gothic Book" panose="020B0503020102020204" pitchFamily="34" charset="0"/>
              </a:rPr>
              <a:t>    are considered emerging strengths </a:t>
            </a:r>
          </a:p>
          <a:p>
            <a:r>
              <a:rPr lang="en-US" sz="1200" dirty="0">
                <a:solidFill>
                  <a:schemeClr val="tx1">
                    <a:lumMod val="75000"/>
                    <a:lumOff val="25000"/>
                  </a:schemeClr>
                </a:solidFill>
                <a:latin typeface="Franklin Gothic Book" panose="020B0503020102020204" pitchFamily="34" charset="0"/>
              </a:rPr>
              <a:t>f</a:t>
            </a:r>
            <a:r>
              <a:rPr lang="en-US" sz="1200" dirty="0" smtClean="0">
                <a:solidFill>
                  <a:schemeClr val="tx1">
                    <a:lumMod val="75000"/>
                    <a:lumOff val="25000"/>
                  </a:schemeClr>
                </a:solidFill>
                <a:latin typeface="Franklin Gothic Book" panose="020B0503020102020204" pitchFamily="34" charset="0"/>
              </a:rPr>
              <a:t>or the region.</a:t>
            </a:r>
            <a:endParaRPr lang="en-US" sz="1200" dirty="0">
              <a:solidFill>
                <a:schemeClr val="tx1">
                  <a:lumMod val="75000"/>
                  <a:lumOff val="25000"/>
                </a:schemeClr>
              </a:solidFill>
              <a:latin typeface="Franklin Gothic Book" panose="020B0503020102020204" pitchFamily="34" charset="0"/>
            </a:endParaRPr>
          </a:p>
        </p:txBody>
      </p:sp>
      <p:sp>
        <p:nvSpPr>
          <p:cNvPr id="49" name="TextBox 48"/>
          <p:cNvSpPr txBox="1"/>
          <p:nvPr/>
        </p:nvSpPr>
        <p:spPr>
          <a:xfrm>
            <a:off x="711199" y="4234980"/>
            <a:ext cx="2776485" cy="2031325"/>
          </a:xfrm>
          <a:prstGeom prst="rect">
            <a:avLst/>
          </a:prstGeom>
          <a:noFill/>
        </p:spPr>
        <p:txBody>
          <a:bodyPr wrap="square" lIns="0" tIns="0" rIns="0" bIns="0" rtlCol="0">
            <a:spAutoFit/>
          </a:bodyPr>
          <a:lstStyle/>
          <a:p>
            <a:r>
              <a:rPr lang="en-US" sz="1200" dirty="0">
                <a:solidFill>
                  <a:schemeClr val="tx1">
                    <a:lumMod val="65000"/>
                    <a:lumOff val="35000"/>
                  </a:schemeClr>
                </a:solidFill>
                <a:latin typeface="Franklin Gothic Book" panose="020B0503020102020204" pitchFamily="34" charset="0"/>
              </a:rPr>
              <a:t> </a:t>
            </a:r>
            <a:r>
              <a:rPr lang="en-US" sz="1200" dirty="0" smtClean="0">
                <a:solidFill>
                  <a:schemeClr val="tx1">
                    <a:lumMod val="65000"/>
                    <a:lumOff val="3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Contains clusters that are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under-represented in the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region (low concentration)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and are also losing jobs. </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       Clusters in this region may </a:t>
            </a:r>
            <a:endParaRPr lang="en-US" sz="1200" dirty="0">
              <a:solidFill>
                <a:schemeClr val="tx1">
                  <a:lumMod val="75000"/>
                  <a:lumOff val="25000"/>
                </a:schemeClr>
              </a:solidFill>
              <a:latin typeface="Franklin Gothic Book" panose="020B0503020102020204" pitchFamily="34" charset="0"/>
            </a:endParaRPr>
          </a:p>
          <a:p>
            <a:r>
              <a:rPr lang="en-US" sz="1200" dirty="0" smtClean="0">
                <a:solidFill>
                  <a:schemeClr val="tx1">
                    <a:lumMod val="75000"/>
                    <a:lumOff val="25000"/>
                  </a:schemeClr>
                </a:solidFill>
                <a:latin typeface="Franklin Gothic Book" panose="020B0503020102020204" pitchFamily="34" charset="0"/>
              </a:rPr>
              <a:t>     indicate a gap in the workforce</a:t>
            </a:r>
          </a:p>
          <a:p>
            <a:r>
              <a:rPr lang="en-US" sz="1200" dirty="0">
                <a:solidFill>
                  <a:schemeClr val="tx1">
                    <a:lumMod val="75000"/>
                    <a:lumOff val="25000"/>
                  </a:schemeClr>
                </a:solidFill>
                <a:latin typeface="Franklin Gothic Book" panose="020B0503020102020204" pitchFamily="34" charset="0"/>
              </a:rPr>
              <a:t> </a:t>
            </a:r>
            <a:r>
              <a:rPr lang="en-US" sz="1200" dirty="0" smtClean="0">
                <a:solidFill>
                  <a:schemeClr val="tx1">
                    <a:lumMod val="75000"/>
                    <a:lumOff val="25000"/>
                  </a:schemeClr>
                </a:solidFill>
                <a:latin typeface="Franklin Gothic Book" panose="020B0503020102020204" pitchFamily="34" charset="0"/>
              </a:rPr>
              <a:t>pipeline if local industries anticipate</a:t>
            </a:r>
          </a:p>
          <a:p>
            <a:r>
              <a:rPr lang="en-US" sz="1200" dirty="0" smtClean="0">
                <a:solidFill>
                  <a:schemeClr val="tx1">
                    <a:lumMod val="75000"/>
                    <a:lumOff val="25000"/>
                  </a:schemeClr>
                </a:solidFill>
                <a:latin typeface="Franklin Gothic Book" panose="020B0503020102020204" pitchFamily="34" charset="0"/>
              </a:rPr>
              <a:t>a future need. In general, clusters in this</a:t>
            </a:r>
          </a:p>
          <a:p>
            <a:r>
              <a:rPr lang="en-US" sz="1200" dirty="0" smtClean="0">
                <a:solidFill>
                  <a:schemeClr val="tx1">
                    <a:lumMod val="75000"/>
                    <a:lumOff val="25000"/>
                  </a:schemeClr>
                </a:solidFill>
                <a:latin typeface="Franklin Gothic Book" panose="020B0503020102020204" pitchFamily="34" charset="0"/>
              </a:rPr>
              <a:t>   quadrant show a lack of competitiveness. </a:t>
            </a:r>
          </a:p>
          <a:p>
            <a:endParaRPr lang="en-US" sz="1200" dirty="0" smtClean="0">
              <a:solidFill>
                <a:schemeClr val="tx1">
                  <a:lumMod val="75000"/>
                  <a:lumOff val="25000"/>
                </a:schemeClr>
              </a:solidFill>
              <a:latin typeface="Franklin Gothic Book" panose="020B0503020102020204" pitchFamily="34" charset="0"/>
            </a:endParaRPr>
          </a:p>
        </p:txBody>
      </p:sp>
      <p:sp>
        <p:nvSpPr>
          <p:cNvPr id="31"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Rectangle 31"/>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Rectangle 32"/>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Rectangle 33"/>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Rectangle 34"/>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Rectangle 36"/>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8" name="Group 37"/>
          <p:cNvGrpSpPr/>
          <p:nvPr/>
        </p:nvGrpSpPr>
        <p:grpSpPr>
          <a:xfrm>
            <a:off x="5920512" y="6163273"/>
            <a:ext cx="1229008" cy="119062"/>
            <a:chOff x="685800" y="6165890"/>
            <a:chExt cx="1229008" cy="119062"/>
          </a:xfrm>
          <a:solidFill>
            <a:srgbClr val="208B9C"/>
          </a:solidFill>
        </p:grpSpPr>
        <p:sp>
          <p:nvSpPr>
            <p:cNvPr id="39"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41" name="TextBox 40"/>
          <p:cNvSpPr txBox="1"/>
          <p:nvPr/>
        </p:nvSpPr>
        <p:spPr>
          <a:xfrm>
            <a:off x="5920512" y="6294465"/>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05</a:t>
            </a:r>
            <a:endParaRPr lang="en-US" sz="1300" dirty="0">
              <a:solidFill>
                <a:srgbClr val="208B9C"/>
              </a:solidFill>
              <a:latin typeface="Franklin Gothic Demi Cond" panose="020B0706030402020204" pitchFamily="34" charset="0"/>
            </a:endParaRPr>
          </a:p>
        </p:txBody>
      </p:sp>
    </p:spTree>
    <p:extLst>
      <p:ext uri="{BB962C8B-B14F-4D97-AF65-F5344CB8AC3E}">
        <p14:creationId xmlns:p14="http://schemas.microsoft.com/office/powerpoint/2010/main" val="3104233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03948"/>
            <a:ext cx="7768388" cy="1143000"/>
          </a:xfrm>
        </p:spPr>
        <p:txBody>
          <a:bodyPr>
            <a:normAutofit fontScale="90000"/>
          </a:bodyPr>
          <a:lstStyle/>
          <a:p>
            <a:pPr lvl="0" algn="l"/>
            <a:r>
              <a:rPr lang="en-US" sz="4100" dirty="0">
                <a:solidFill>
                  <a:schemeClr val="tx1">
                    <a:lumMod val="75000"/>
                    <a:lumOff val="25000"/>
                  </a:schemeClr>
                </a:solidFill>
                <a:latin typeface="Franklin Gothic Book"/>
              </a:rPr>
              <a:t>Distribution of clusters in the </a:t>
            </a:r>
            <a:r>
              <a:rPr lang="en-US" sz="4100" dirty="0" smtClean="0">
                <a:solidFill>
                  <a:schemeClr val="tx1">
                    <a:lumMod val="75000"/>
                    <a:lumOff val="25000"/>
                  </a:schemeClr>
                </a:solidFill>
                <a:latin typeface="Franklin Gothic Book"/>
              </a:rPr>
              <a:t>Region </a:t>
            </a:r>
            <a:r>
              <a:rPr lang="en-US" sz="4100" dirty="0">
                <a:solidFill>
                  <a:schemeClr val="tx1">
                    <a:lumMod val="75000"/>
                    <a:lumOff val="25000"/>
                  </a:schemeClr>
                </a:solidFill>
                <a:latin typeface="Franklin Gothic Book"/>
              </a:rPr>
              <a:t>by quadrants</a:t>
            </a:r>
            <a:r>
              <a:rPr lang="en-US" sz="4100" dirty="0">
                <a:solidFill>
                  <a:schemeClr val="tx1">
                    <a:lumMod val="65000"/>
                    <a:lumOff val="35000"/>
                  </a:schemeClr>
                </a:solidFill>
                <a:latin typeface="Franklin Gothic Book"/>
              </a:rPr>
              <a:t/>
            </a:r>
            <a:br>
              <a:rPr lang="en-US" sz="4100" dirty="0">
                <a:solidFill>
                  <a:schemeClr val="tx1">
                    <a:lumMod val="65000"/>
                    <a:lumOff val="35000"/>
                  </a:schemeClr>
                </a:solidFill>
                <a:latin typeface="Franklin Gothic Book"/>
              </a:rPr>
            </a:br>
            <a:r>
              <a:rPr lang="en-US" dirty="0">
                <a:solidFill>
                  <a:schemeClr val="tx1">
                    <a:lumMod val="65000"/>
                    <a:lumOff val="35000"/>
                  </a:schemeClr>
                </a:solidFill>
                <a:latin typeface="Franklin Gothic Book"/>
              </a:rPr>
              <a:t/>
            </a:r>
            <a:br>
              <a:rPr lang="en-US" dirty="0">
                <a:solidFill>
                  <a:schemeClr val="tx1">
                    <a:lumMod val="65000"/>
                    <a:lumOff val="35000"/>
                  </a:schemeClr>
                </a:solidFill>
                <a:latin typeface="Franklin Gothic Book"/>
              </a:rPr>
            </a:br>
            <a:endParaRPr lang="en-US" dirty="0"/>
          </a:p>
        </p:txBody>
      </p:sp>
      <p:sp>
        <p:nvSpPr>
          <p:cNvPr id="5" name="Text Placeholder 9"/>
          <p:cNvSpPr txBox="1">
            <a:spLocks/>
          </p:cNvSpPr>
          <p:nvPr/>
        </p:nvSpPr>
        <p:spPr>
          <a:xfrm>
            <a:off x="725635" y="470353"/>
            <a:ext cx="7772400" cy="451948"/>
          </a:xfrm>
          <a:prstGeom prst="rect">
            <a:avLst/>
          </a:prstGeom>
        </p:spPr>
        <p:txBody>
          <a:bodyPr lIns="0" tIns="0" rIns="0" bIns="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700" b="1" dirty="0" smtClean="0">
                <a:solidFill>
                  <a:srgbClr val="208B9C"/>
                </a:solidFill>
                <a:latin typeface="Franklin Gothic Book" panose="020B0503020102020204" pitchFamily="34" charset="0"/>
              </a:rPr>
              <a:t>Industry and occupation</a:t>
            </a:r>
            <a:endParaRPr lang="en-US" sz="1700" b="1" dirty="0">
              <a:solidFill>
                <a:srgbClr val="208B9C"/>
              </a:solidFill>
              <a:latin typeface="Franklin Gothic Book" panose="020B0503020102020204" pitchFamily="34" charset="0"/>
            </a:endParaRPr>
          </a:p>
        </p:txBody>
      </p:sp>
      <p:sp>
        <p:nvSpPr>
          <p:cNvPr id="8" name="Rectangle 7"/>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Rectangle 9"/>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1" name="Group 10"/>
          <p:cNvGrpSpPr/>
          <p:nvPr/>
        </p:nvGrpSpPr>
        <p:grpSpPr>
          <a:xfrm>
            <a:off x="5920512" y="6163273"/>
            <a:ext cx="1229008" cy="119062"/>
            <a:chOff x="685800" y="6165890"/>
            <a:chExt cx="1229008" cy="119062"/>
          </a:xfrm>
          <a:solidFill>
            <a:srgbClr val="208B9C"/>
          </a:solidFill>
        </p:grpSpPr>
        <p:sp>
          <p:nvSpPr>
            <p:cNvPr id="12"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3"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14" name="Rectangle 13"/>
          <p:cNvSpPr>
            <a:spLocks noChangeArrowheads="1"/>
          </p:cNvSpPr>
          <p:nvPr/>
        </p:nvSpPr>
        <p:spPr bwMode="auto">
          <a:xfrm>
            <a:off x="4611835"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5" name="TextBox 14"/>
          <p:cNvSpPr txBox="1"/>
          <p:nvPr/>
        </p:nvSpPr>
        <p:spPr>
          <a:xfrm>
            <a:off x="5920512" y="6294465"/>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05</a:t>
            </a:r>
            <a:endParaRPr lang="en-US" sz="1300" dirty="0">
              <a:solidFill>
                <a:srgbClr val="208B9C"/>
              </a:solidFill>
              <a:latin typeface="Franklin Gothic Demi Cond" panose="020B0706030402020204" pitchFamily="34" charset="0"/>
            </a:endParaRPr>
          </a:p>
        </p:txBody>
      </p:sp>
      <p:sp>
        <p:nvSpPr>
          <p:cNvPr id="16" name="Rectangle 15"/>
          <p:cNvSpPr>
            <a:spLocks noChangeArrowheads="1"/>
          </p:cNvSpPr>
          <p:nvPr/>
        </p:nvSpPr>
        <p:spPr bwMode="auto">
          <a:xfrm>
            <a:off x="722919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pic>
        <p:nvPicPr>
          <p:cNvPr id="20" name="Content Placeholder 1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1764" y="2322242"/>
            <a:ext cx="6400800" cy="3683914"/>
          </a:xfrm>
        </p:spPr>
      </p:pic>
    </p:spTree>
    <p:extLst>
      <p:ext uri="{BB962C8B-B14F-4D97-AF65-F5344CB8AC3E}">
        <p14:creationId xmlns:p14="http://schemas.microsoft.com/office/powerpoint/2010/main" val="2763204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28"/>
          </p:nvPr>
        </p:nvSpPr>
        <p:spPr/>
        <p:txBody>
          <a:bodyPr lIns="0" tIns="0" rIns="0" bIns="0"/>
          <a:lstStyle/>
          <a:p>
            <a:r>
              <a:rPr lang="en-US" dirty="0">
                <a:solidFill>
                  <a:srgbClr val="208B9C"/>
                </a:solidFill>
              </a:rPr>
              <a:t>Industry cluster analysis</a:t>
            </a:r>
          </a:p>
        </p:txBody>
      </p:sp>
      <p:sp>
        <p:nvSpPr>
          <p:cNvPr id="4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8" name="Rectangle 47"/>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9" name="Rectangle 48"/>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1" name="Rectangle 50"/>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2" name="Rectangle 51"/>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3" name="Rectangle 52"/>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8" name="Rectangle 57"/>
          <p:cNvSpPr>
            <a:spLocks noChangeArrowheads="1"/>
          </p:cNvSpPr>
          <p:nvPr/>
        </p:nvSpPr>
        <p:spPr bwMode="auto">
          <a:xfrm>
            <a:off x="5922997" y="6222721"/>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9" name="TextBox 26"/>
          <p:cNvSpPr txBox="1"/>
          <p:nvPr/>
        </p:nvSpPr>
        <p:spPr>
          <a:xfrm>
            <a:off x="702896" y="6454096"/>
            <a:ext cx="770591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prstClr val="black"/>
                </a:solidFill>
                <a:latin typeface="Franklin Gothic Book" panose="020B0503020102020204" pitchFamily="34" charset="0"/>
              </a:rPr>
              <a:t>NOTE:  The first number after each cluster represents its location quotient while the second number represents the number of total jobs (full and part time jobs by place of work) in that cluster in the </a:t>
            </a:r>
            <a:r>
              <a:rPr lang="en-US" sz="800" i="1" dirty="0" smtClean="0">
                <a:solidFill>
                  <a:prstClr val="black"/>
                </a:solidFill>
                <a:latin typeface="Franklin Gothic Book" panose="020B0503020102020204" pitchFamily="34" charset="0"/>
              </a:rPr>
              <a:t>region in 2014. </a:t>
            </a:r>
            <a:r>
              <a:rPr lang="en-US" sz="800" i="1" dirty="0">
                <a:solidFill>
                  <a:prstClr val="black"/>
                </a:solidFill>
                <a:latin typeface="Franklin Gothic Book" panose="020B0503020102020204" pitchFamily="34" charset="0"/>
              </a:rPr>
              <a:t>The clusters are sorted in decreasing order by location quotient.</a:t>
            </a:r>
          </a:p>
        </p:txBody>
      </p:sp>
      <p:grpSp>
        <p:nvGrpSpPr>
          <p:cNvPr id="28" name="Group 27"/>
          <p:cNvGrpSpPr/>
          <p:nvPr/>
        </p:nvGrpSpPr>
        <p:grpSpPr>
          <a:xfrm>
            <a:off x="676275" y="1004550"/>
            <a:ext cx="7794585" cy="4615259"/>
            <a:chOff x="676275" y="1365246"/>
            <a:chExt cx="7794585" cy="4615259"/>
          </a:xfrm>
        </p:grpSpPr>
        <p:cxnSp>
          <p:nvCxnSpPr>
            <p:cNvPr id="30" name="Straight Connector 29"/>
            <p:cNvCxnSpPr/>
            <p:nvPr/>
          </p:nvCxnSpPr>
          <p:spPr>
            <a:xfrm flipV="1">
              <a:off x="676275" y="3774977"/>
              <a:ext cx="7348639" cy="5240"/>
            </a:xfrm>
            <a:prstGeom prst="line">
              <a:avLst/>
            </a:prstGeom>
            <a:ln w="2317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a:xfrm rot="5400000">
              <a:off x="7991861" y="3523456"/>
              <a:ext cx="466232" cy="491767"/>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TextBox 31"/>
            <p:cNvSpPr txBox="1"/>
            <p:nvPr/>
          </p:nvSpPr>
          <p:spPr>
            <a:xfrm>
              <a:off x="4198257" y="3628783"/>
              <a:ext cx="3868738" cy="292388"/>
            </a:xfrm>
            <a:prstGeom prst="rect">
              <a:avLst/>
            </a:prstGeom>
            <a:noFill/>
          </p:spPr>
          <p:txBody>
            <a:bodyPr wrap="square" rtlCol="0">
              <a:spAutoFit/>
            </a:bodyPr>
            <a:lstStyle/>
            <a:p>
              <a:pPr algn="r"/>
              <a:r>
                <a:rPr lang="en-US" sz="1300" b="1" dirty="0" smtClean="0">
                  <a:solidFill>
                    <a:prstClr val="black">
                      <a:lumMod val="75000"/>
                      <a:lumOff val="25000"/>
                    </a:prstClr>
                  </a:solidFill>
                  <a:cs typeface="Calibri" panose="020F0502020204030204" pitchFamily="34" charset="0"/>
                </a:rPr>
                <a:t>Percent Growth in Specialization </a:t>
              </a:r>
              <a:endParaRPr lang="en-US" sz="1300" b="1" dirty="0">
                <a:solidFill>
                  <a:prstClr val="black">
                    <a:lumMod val="75000"/>
                    <a:lumOff val="25000"/>
                  </a:prstClr>
                </a:solidFill>
                <a:cs typeface="Calibri" panose="020F0502020204030204" pitchFamily="34" charset="0"/>
              </a:endParaRPr>
            </a:p>
          </p:txBody>
        </p:sp>
        <p:grpSp>
          <p:nvGrpSpPr>
            <p:cNvPr id="33" name="Group 32"/>
            <p:cNvGrpSpPr/>
            <p:nvPr/>
          </p:nvGrpSpPr>
          <p:grpSpPr>
            <a:xfrm rot="16200000">
              <a:off x="2262289" y="3383449"/>
              <a:ext cx="4615259" cy="578854"/>
              <a:chOff x="793898" y="3751258"/>
              <a:chExt cx="7711862" cy="578854"/>
            </a:xfrm>
          </p:grpSpPr>
          <p:cxnSp>
            <p:nvCxnSpPr>
              <p:cNvPr id="35" name="Straight Connector 34"/>
              <p:cNvCxnSpPr/>
              <p:nvPr/>
            </p:nvCxnSpPr>
            <p:spPr>
              <a:xfrm rot="5400000" flipV="1">
                <a:off x="4363029" y="433806"/>
                <a:ext cx="34552" cy="7172813"/>
              </a:xfrm>
              <a:prstGeom prst="line">
                <a:avLst/>
              </a:prstGeom>
              <a:ln w="2317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rot="5400000">
                <a:off x="7772780" y="3597131"/>
                <a:ext cx="578854" cy="887107"/>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34" name="TextBox 33"/>
            <p:cNvSpPr txBox="1"/>
            <p:nvPr/>
          </p:nvSpPr>
          <p:spPr>
            <a:xfrm rot="16200000">
              <a:off x="3421604" y="2575188"/>
              <a:ext cx="2284843" cy="292388"/>
            </a:xfrm>
            <a:prstGeom prst="rect">
              <a:avLst/>
            </a:prstGeom>
            <a:noFill/>
          </p:spPr>
          <p:txBody>
            <a:bodyPr wrap="square" rtlCol="0">
              <a:spAutoFit/>
            </a:bodyPr>
            <a:lstStyle/>
            <a:p>
              <a:pPr algn="ctr"/>
              <a:r>
                <a:rPr lang="en-US" sz="1300" b="1" dirty="0" smtClean="0">
                  <a:solidFill>
                    <a:prstClr val="black">
                      <a:lumMod val="75000"/>
                      <a:lumOff val="25000"/>
                    </a:prstClr>
                  </a:solidFill>
                </a:rPr>
                <a:t>Level of Specialization</a:t>
              </a:r>
              <a:endParaRPr lang="en-US" sz="1300" b="1" dirty="0">
                <a:solidFill>
                  <a:prstClr val="black">
                    <a:lumMod val="75000"/>
                    <a:lumOff val="25000"/>
                  </a:prstClr>
                </a:solidFill>
              </a:endParaRPr>
            </a:p>
          </p:txBody>
        </p:sp>
      </p:grpSp>
      <p:graphicFrame>
        <p:nvGraphicFramePr>
          <p:cNvPr id="37" name="Table 36"/>
          <p:cNvGraphicFramePr>
            <a:graphicFrameLocks noGrp="1"/>
          </p:cNvGraphicFramePr>
          <p:nvPr>
            <p:extLst/>
          </p:nvPr>
        </p:nvGraphicFramePr>
        <p:xfrm>
          <a:off x="694267" y="977040"/>
          <a:ext cx="3496733" cy="2191033"/>
        </p:xfrm>
        <a:graphic>
          <a:graphicData uri="http://schemas.openxmlformats.org/drawingml/2006/table">
            <a:tbl>
              <a:tblPr firstRow="1" bandRow="1">
                <a:tableStyleId>{5C22544A-7EE6-4342-B048-85BDC9FD1C3A}</a:tableStyleId>
              </a:tblPr>
              <a:tblGrid>
                <a:gridCol w="3496733"/>
              </a:tblGrid>
              <a:tr h="306688">
                <a:tc>
                  <a:txBody>
                    <a:bodyPr/>
                    <a:lstStyle/>
                    <a:p>
                      <a:pPr algn="l"/>
                      <a:r>
                        <a:rPr lang="en-US" sz="1400" b="0" dirty="0" smtClean="0">
                          <a:latin typeface="Franklin Gothic Demi Cond" panose="020B0706030402020204" pitchFamily="34" charset="0"/>
                        </a:rPr>
                        <a:t>Mature Clusters</a:t>
                      </a:r>
                      <a:endParaRPr lang="en-US" sz="1400" b="0" dirty="0">
                        <a:latin typeface="Franklin Gothic Demi Cond" panose="020B07060304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7786"/>
                    </a:solidFill>
                  </a:tcPr>
                </a:tc>
              </a:tr>
              <a:tr h="276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Franklin Gothic Book" panose="020B0503020102020204" pitchFamily="34" charset="0"/>
                        </a:rPr>
                        <a:t>No clusters in this category</a:t>
                      </a:r>
                    </a:p>
                  </a:txBody>
                  <a:tcPr marL="18288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2290A2">
                        <a:alpha val="69804"/>
                      </a:srgbClr>
                    </a:solidFill>
                  </a:tcPr>
                </a:tc>
              </a:tr>
              <a:tr h="276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Franklin Gothic Book" panose="020B0503020102020204" pitchFamily="34" charset="0"/>
                      </a:endParaRPr>
                    </a:p>
                  </a:txBody>
                  <a:tcPr marL="18288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3CA8BA">
                        <a:alpha val="69804"/>
                      </a:srgbClr>
                    </a:solidFill>
                  </a:tcPr>
                </a:tc>
              </a:tr>
              <a:tr h="210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pc="0" dirty="0" smtClean="0">
                        <a:latin typeface="Franklin Gothic Book" panose="020B0503020102020204" pitchFamily="34" charset="0"/>
                      </a:endParaRPr>
                    </a:p>
                  </a:txBody>
                  <a:tcPr marL="18288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76CAD8">
                        <a:alpha val="69804"/>
                      </a:srgbClr>
                    </a:solidFill>
                  </a:tcPr>
                </a:tc>
              </a:tr>
              <a:tr h="212748">
                <a:tc>
                  <a:txBody>
                    <a:bodyPr/>
                    <a:lstStyle/>
                    <a:p>
                      <a:pPr algn="l" fontAlgn="b"/>
                      <a:endParaRPr lang="en-US" sz="1100" b="0" i="0" u="none" strike="noStrike" dirty="0">
                        <a:solidFill>
                          <a:srgbClr val="000000"/>
                        </a:solidFill>
                        <a:effectLst/>
                        <a:latin typeface="Franklin Gothic Book" panose="020B0503020102020204" pitchFamily="34" charset="0"/>
                      </a:endParaRPr>
                    </a:p>
                  </a:txBody>
                  <a:tcPr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2DCE6">
                        <a:alpha val="69804"/>
                      </a:srgbClr>
                    </a:solidFill>
                  </a:tcPr>
                </a:tc>
              </a:tr>
              <a:tr h="212748">
                <a:tc>
                  <a:txBody>
                    <a:bodyPr/>
                    <a:lstStyle/>
                    <a:p>
                      <a:pPr algn="l" fontAlgn="b"/>
                      <a:endParaRPr lang="en-US" sz="1100" b="0" i="0" u="none" strike="noStrike" dirty="0">
                        <a:solidFill>
                          <a:srgbClr val="000000"/>
                        </a:solidFill>
                        <a:effectLst/>
                        <a:latin typeface="Franklin Gothic Book" panose="020B0503020102020204" pitchFamily="34" charset="0"/>
                      </a:endParaRPr>
                    </a:p>
                  </a:txBody>
                  <a:tcPr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2DCE6">
                        <a:alpha val="69804"/>
                      </a:srgbClr>
                    </a:solidFill>
                  </a:tcPr>
                </a:tc>
              </a:tr>
              <a:tr h="212748">
                <a:tc>
                  <a:txBody>
                    <a:bodyPr/>
                    <a:lstStyle/>
                    <a:p>
                      <a:pPr algn="l" fontAlgn="b"/>
                      <a:endParaRPr lang="en-US" sz="1100" b="0" i="0" u="none" strike="noStrike" dirty="0">
                        <a:solidFill>
                          <a:srgbClr val="000000"/>
                        </a:solidFill>
                        <a:effectLst/>
                        <a:latin typeface="Franklin Gothic Book" panose="020B0503020102020204" pitchFamily="34" charset="0"/>
                      </a:endParaRPr>
                    </a:p>
                  </a:txBody>
                  <a:tcPr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2DCE6">
                        <a:alpha val="69804"/>
                      </a:srgbClr>
                    </a:solidFill>
                  </a:tcPr>
                </a:tc>
              </a:tr>
              <a:tr h="212748">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2DCE6">
                        <a:alpha val="69804"/>
                      </a:srgbClr>
                    </a:solidFill>
                  </a:tcPr>
                </a:tc>
              </a:tr>
              <a:tr h="206995">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2DCE6">
                        <a:alpha val="69804"/>
                      </a:srgbClr>
                    </a:solidFill>
                  </a:tcPr>
                </a:tc>
              </a:tr>
            </a:tbl>
          </a:graphicData>
        </a:graphic>
      </p:graphicFrame>
      <p:graphicFrame>
        <p:nvGraphicFramePr>
          <p:cNvPr id="38" name="Table 37"/>
          <p:cNvGraphicFramePr>
            <a:graphicFrameLocks noGrp="1"/>
          </p:cNvGraphicFramePr>
          <p:nvPr>
            <p:extLst/>
          </p:nvPr>
        </p:nvGraphicFramePr>
        <p:xfrm>
          <a:off x="4961467" y="976468"/>
          <a:ext cx="3505200" cy="2159715"/>
        </p:xfrm>
        <a:graphic>
          <a:graphicData uri="http://schemas.openxmlformats.org/drawingml/2006/table">
            <a:tbl>
              <a:tblPr firstRow="1" bandRow="1">
                <a:effectLst/>
                <a:tableStyleId>{5C22544A-7EE6-4342-B048-85BDC9FD1C3A}</a:tableStyleId>
              </a:tblPr>
              <a:tblGrid>
                <a:gridCol w="3505200"/>
              </a:tblGrid>
              <a:tr h="357065">
                <a:tc>
                  <a:txBody>
                    <a:bodyPr/>
                    <a:lstStyle/>
                    <a:p>
                      <a:pPr algn="r"/>
                      <a:r>
                        <a:rPr lang="en-US" sz="1400" b="0" dirty="0" smtClean="0">
                          <a:solidFill>
                            <a:schemeClr val="tx1"/>
                          </a:solidFill>
                          <a:latin typeface="Franklin Gothic Demi Cond" panose="020B0706030402020204" pitchFamily="34" charset="0"/>
                        </a:rPr>
                        <a:t>Star</a:t>
                      </a:r>
                      <a:r>
                        <a:rPr lang="en-US" sz="1400" b="0" baseline="0" dirty="0" smtClean="0">
                          <a:solidFill>
                            <a:schemeClr val="tx1"/>
                          </a:solidFill>
                          <a:latin typeface="Franklin Gothic Demi Cond" panose="020B0706030402020204" pitchFamily="34" charset="0"/>
                        </a:rPr>
                        <a:t> Clusters</a:t>
                      </a:r>
                      <a:endParaRPr lang="en-US" sz="1400" b="0" dirty="0">
                        <a:solidFill>
                          <a:schemeClr val="tx1"/>
                        </a:solidFill>
                        <a:latin typeface="Franklin Gothic Demi Cond" panose="020B07060304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250802">
                <a:tc>
                  <a:txBody>
                    <a:bodyPr/>
                    <a:lstStyle/>
                    <a:p>
                      <a:pPr algn="l" fontAlgn="b"/>
                      <a:r>
                        <a:rPr lang="en-US" sz="1000" b="0" i="0" u="none" strike="noStrike" dirty="0">
                          <a:effectLst/>
                          <a:latin typeface="Franklin Gothic Book" panose="020B0503020102020204" pitchFamily="34" charset="0"/>
                        </a:rPr>
                        <a:t>Primary Metal </a:t>
                      </a:r>
                      <a:r>
                        <a:rPr lang="en-US" sz="1000" b="0" i="0" u="none" strike="noStrike" dirty="0" smtClean="0">
                          <a:effectLst/>
                          <a:latin typeface="Franklin Gothic Book" panose="020B0503020102020204" pitchFamily="34" charset="0"/>
                        </a:rPr>
                        <a:t>Mfg. (</a:t>
                      </a:r>
                      <a:r>
                        <a:rPr lang="en-US" sz="1000" b="1" i="0" u="none" strike="noStrike" dirty="0">
                          <a:solidFill>
                            <a:srgbClr val="C00000"/>
                          </a:solidFill>
                          <a:effectLst/>
                          <a:latin typeface="Franklin Gothic Book" panose="020B0503020102020204" pitchFamily="34" charset="0"/>
                        </a:rPr>
                        <a:t>5.13</a:t>
                      </a:r>
                      <a:r>
                        <a:rPr lang="en-US" sz="1000" b="0" i="0" u="none" strike="noStrike" dirty="0">
                          <a:effectLst/>
                          <a:latin typeface="Franklin Gothic Book" panose="020B0503020102020204" pitchFamily="34" charset="0"/>
                        </a:rPr>
                        <a:t>, 376)</a:t>
                      </a: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D452"/>
                    </a:solidFill>
                  </a:tcPr>
                </a:tc>
              </a:tr>
              <a:tr h="250802">
                <a:tc>
                  <a:txBody>
                    <a:bodyPr/>
                    <a:lstStyle/>
                    <a:p>
                      <a:pPr algn="l" fontAlgn="b"/>
                      <a:r>
                        <a:rPr lang="en-US" sz="1000" b="0" i="0" u="none" strike="noStrike" dirty="0">
                          <a:effectLst/>
                          <a:latin typeface="Franklin Gothic Book" panose="020B0503020102020204" pitchFamily="34" charset="0"/>
                        </a:rPr>
                        <a:t>Agribusiness, Food Processing </a:t>
                      </a:r>
                      <a:r>
                        <a:rPr lang="en-US" sz="1000" b="0" i="0" u="none" strike="noStrike" dirty="0" smtClean="0">
                          <a:effectLst/>
                          <a:latin typeface="Franklin Gothic Book" panose="020B0503020102020204" pitchFamily="34" charset="0"/>
                        </a:rPr>
                        <a:t>&amp; Technology (</a:t>
                      </a:r>
                      <a:r>
                        <a:rPr lang="en-US" sz="1000" b="1" i="0" u="none" strike="noStrike" dirty="0" smtClean="0">
                          <a:solidFill>
                            <a:srgbClr val="C00000"/>
                          </a:solidFill>
                          <a:effectLst/>
                          <a:latin typeface="Franklin Gothic Book" panose="020B0503020102020204" pitchFamily="34" charset="0"/>
                        </a:rPr>
                        <a:t>5.00</a:t>
                      </a:r>
                      <a:r>
                        <a:rPr lang="en-US" sz="1000" b="0" i="0" u="none" strike="noStrike" dirty="0" smtClean="0">
                          <a:effectLst/>
                          <a:latin typeface="Franklin Gothic Book" panose="020B0503020102020204" pitchFamily="34" charset="0"/>
                        </a:rPr>
                        <a:t>, 4,758)</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DF7F"/>
                    </a:solidFill>
                  </a:tcPr>
                </a:tc>
              </a:tr>
              <a:tr h="250802">
                <a:tc>
                  <a:txBody>
                    <a:bodyPr/>
                    <a:lstStyle/>
                    <a:p>
                      <a:pPr algn="l" fontAlgn="b"/>
                      <a:r>
                        <a:rPr lang="en-US" sz="1000" b="0" i="0" u="none" strike="noStrike" dirty="0">
                          <a:effectLst/>
                          <a:latin typeface="Franklin Gothic Book" panose="020B0503020102020204" pitchFamily="34" charset="0"/>
                        </a:rPr>
                        <a:t>Biomedical/Biotechnical (Life Sciences</a:t>
                      </a:r>
                      <a:r>
                        <a:rPr lang="en-US" sz="1000" b="0" i="0" u="none" strike="noStrike" dirty="0" smtClean="0">
                          <a:effectLst/>
                          <a:latin typeface="Franklin Gothic Book" panose="020B0503020102020204" pitchFamily="34" charset="0"/>
                        </a:rPr>
                        <a:t>) (</a:t>
                      </a:r>
                      <a:r>
                        <a:rPr lang="en-US" sz="1000" b="1" i="0" u="none" strike="noStrike" dirty="0">
                          <a:solidFill>
                            <a:srgbClr val="C00000"/>
                          </a:solidFill>
                          <a:effectLst/>
                          <a:latin typeface="Franklin Gothic Book" panose="020B0503020102020204" pitchFamily="34" charset="0"/>
                        </a:rPr>
                        <a:t>1.64</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4,121)</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DF7F">
                        <a:alpha val="68000"/>
                      </a:srgbClr>
                    </a:solidFill>
                  </a:tcPr>
                </a:tc>
              </a:tr>
              <a:tr h="266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pc="0" dirty="0" smtClean="0">
                        <a:latin typeface="Franklin Gothic Book" panose="020B0503020102020204" pitchFamily="34" charset="0"/>
                      </a:endParaRPr>
                    </a:p>
                  </a:txBody>
                  <a:tcPr marR="4572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DF7F">
                        <a:alpha val="68000"/>
                      </a:srgbClr>
                    </a:solidFill>
                  </a:tcPr>
                </a:tc>
              </a:tr>
              <a:tr h="266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pc="0" dirty="0" smtClean="0">
                        <a:latin typeface="Franklin Gothic Book" panose="020B0503020102020204" pitchFamily="34" charset="0"/>
                      </a:endParaRPr>
                    </a:p>
                  </a:txBody>
                  <a:tcPr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DF7F">
                        <a:alpha val="50000"/>
                      </a:srgbClr>
                    </a:solidFill>
                  </a:tcPr>
                </a:tc>
              </a:tr>
              <a:tr h="250802">
                <a:tc>
                  <a:txBody>
                    <a:bodyPr/>
                    <a:lstStyle/>
                    <a:p>
                      <a:pPr algn="l" fontAlgn="b"/>
                      <a:endParaRPr lang="en-US" sz="1050" b="0" i="0" u="none" strike="noStrike" dirty="0">
                        <a:solidFill>
                          <a:srgbClr val="000000"/>
                        </a:solidFill>
                        <a:effectLst/>
                        <a:latin typeface="Franklin Gothic Book" panose="020B0503020102020204" pitchFamily="34" charset="0"/>
                      </a:endParaRPr>
                    </a:p>
                  </a:txBody>
                  <a:tcPr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alpha val="20000"/>
                      </a:srgbClr>
                    </a:solidFill>
                  </a:tcPr>
                </a:tc>
              </a:tr>
              <a:tr h="250802">
                <a:tc>
                  <a:txBody>
                    <a:bodyPr/>
                    <a:lstStyle/>
                    <a:p>
                      <a:pPr algn="l" fontAlgn="b"/>
                      <a:endParaRPr lang="en-US" sz="1050" b="0" i="0" u="none" strike="noStrike" dirty="0">
                        <a:solidFill>
                          <a:srgbClr val="000000"/>
                        </a:solidFill>
                        <a:effectLst/>
                        <a:latin typeface="Franklin Gothic Book" panose="020B0503020102020204" pitchFamily="34" charset="0"/>
                      </a:endParaRPr>
                    </a:p>
                  </a:txBody>
                  <a:tcPr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alpha val="20000"/>
                      </a:srgbClr>
                    </a:solidFill>
                  </a:tcPr>
                </a:tc>
              </a:tr>
            </a:tbl>
          </a:graphicData>
        </a:graphic>
      </p:graphicFrame>
      <p:graphicFrame>
        <p:nvGraphicFramePr>
          <p:cNvPr id="39" name="Table 38"/>
          <p:cNvGraphicFramePr>
            <a:graphicFrameLocks noGrp="1"/>
          </p:cNvGraphicFramePr>
          <p:nvPr>
            <p:extLst/>
          </p:nvPr>
        </p:nvGraphicFramePr>
        <p:xfrm>
          <a:off x="4936067" y="3652507"/>
          <a:ext cx="3505200" cy="1975024"/>
        </p:xfrm>
        <a:graphic>
          <a:graphicData uri="http://schemas.openxmlformats.org/drawingml/2006/table">
            <a:tbl>
              <a:tblPr firstRow="1" bandRow="1">
                <a:tableStyleId>{5C22544A-7EE6-4342-B048-85BDC9FD1C3A}</a:tableStyleId>
              </a:tblPr>
              <a:tblGrid>
                <a:gridCol w="3505200"/>
              </a:tblGrid>
              <a:tr h="297079">
                <a:tc>
                  <a:txBody>
                    <a:bodyPr/>
                    <a:lstStyle/>
                    <a:p>
                      <a:pPr algn="r"/>
                      <a:r>
                        <a:rPr lang="en-US" sz="1400" b="0" dirty="0" smtClean="0">
                          <a:solidFill>
                            <a:schemeClr val="tx1"/>
                          </a:solidFill>
                          <a:latin typeface="Franklin Gothic Demi Cond" panose="020B0706030402020204" pitchFamily="34" charset="0"/>
                        </a:rPr>
                        <a:t>Emerging Clusters </a:t>
                      </a:r>
                      <a:endParaRPr lang="en-US" sz="1400" b="0" dirty="0">
                        <a:solidFill>
                          <a:schemeClr val="tx1"/>
                        </a:solidFill>
                        <a:latin typeface="Franklin Gothic Demi Cond" panose="020B07060304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208778">
                <a:tc>
                  <a:txBody>
                    <a:bodyPr/>
                    <a:lstStyle/>
                    <a:p>
                      <a:pPr algn="l" fontAlgn="b"/>
                      <a:r>
                        <a:rPr lang="en-US" sz="1000" b="0" i="0" u="none" strike="noStrike" dirty="0">
                          <a:effectLst/>
                          <a:latin typeface="Franklin Gothic Book" panose="020B0503020102020204" pitchFamily="34" charset="0"/>
                        </a:rPr>
                        <a:t>Energy (Fossil </a:t>
                      </a:r>
                      <a:r>
                        <a:rPr lang="en-US" sz="1000" b="0" i="0" u="none" strike="noStrike" dirty="0" smtClean="0">
                          <a:effectLst/>
                          <a:latin typeface="Franklin Gothic Book" panose="020B0503020102020204" pitchFamily="34" charset="0"/>
                        </a:rPr>
                        <a:t>&amp; </a:t>
                      </a:r>
                      <a:r>
                        <a:rPr lang="en-US" sz="1000" b="0" i="0" u="none" strike="noStrike" dirty="0">
                          <a:effectLst/>
                          <a:latin typeface="Franklin Gothic Book" panose="020B0503020102020204" pitchFamily="34" charset="0"/>
                        </a:rPr>
                        <a:t>Renewable</a:t>
                      </a:r>
                      <a:r>
                        <a:rPr lang="en-US" sz="1000" b="0" i="0" u="none" strike="noStrike" dirty="0" smtClean="0">
                          <a:effectLst/>
                          <a:latin typeface="Franklin Gothic Book" panose="020B0503020102020204" pitchFamily="34" charset="0"/>
                        </a:rPr>
                        <a:t>) (</a:t>
                      </a:r>
                      <a:r>
                        <a:rPr lang="en-US" sz="1000" b="1" i="0" u="none" strike="noStrike" kern="1200" dirty="0">
                          <a:solidFill>
                            <a:srgbClr val="C00000"/>
                          </a:solidFill>
                          <a:effectLst/>
                          <a:latin typeface="Franklin Gothic Book" panose="020B0503020102020204" pitchFamily="34" charset="0"/>
                          <a:ea typeface="+mn-ea"/>
                          <a:cs typeface="+mn-cs"/>
                        </a:rPr>
                        <a:t>0.89</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1,541)</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9BA56"/>
                    </a:solidFill>
                  </a:tcPr>
                </a:tc>
              </a:tr>
              <a:tr h="208778">
                <a:tc>
                  <a:txBody>
                    <a:bodyPr/>
                    <a:lstStyle/>
                    <a:p>
                      <a:pPr algn="l" fontAlgn="b"/>
                      <a:r>
                        <a:rPr lang="en-US" sz="1000" b="0" i="0" u="none" strike="noStrike" dirty="0" smtClean="0">
                          <a:effectLst/>
                          <a:latin typeface="Franklin Gothic Book" panose="020B0503020102020204" pitchFamily="34" charset="0"/>
                        </a:rPr>
                        <a:t>Mining (</a:t>
                      </a:r>
                      <a:r>
                        <a:rPr lang="en-US" sz="1000" b="1" i="0" u="none" strike="noStrike" kern="1200" dirty="0">
                          <a:solidFill>
                            <a:srgbClr val="C00000"/>
                          </a:solidFill>
                          <a:effectLst/>
                          <a:latin typeface="Franklin Gothic Book" panose="020B0503020102020204" pitchFamily="34" charset="0"/>
                          <a:ea typeface="+mn-ea"/>
                          <a:cs typeface="+mn-cs"/>
                        </a:rPr>
                        <a:t>0.69</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66)</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C87A"/>
                    </a:solidFill>
                  </a:tcPr>
                </a:tc>
              </a:tr>
              <a:tr h="208778">
                <a:tc>
                  <a:txBody>
                    <a:bodyPr/>
                    <a:lstStyle/>
                    <a:p>
                      <a:pPr algn="l" fontAlgn="b"/>
                      <a:r>
                        <a:rPr lang="en-US" sz="1000" b="0" i="0" u="none" strike="noStrike" dirty="0">
                          <a:effectLst/>
                          <a:latin typeface="Franklin Gothic Book" panose="020B0503020102020204" pitchFamily="34" charset="0"/>
                        </a:rPr>
                        <a:t>Transportation </a:t>
                      </a:r>
                      <a:r>
                        <a:rPr lang="en-US" sz="1000" b="0" i="0" u="none" strike="noStrike" dirty="0" smtClean="0">
                          <a:effectLst/>
                          <a:latin typeface="Franklin Gothic Book" panose="020B0503020102020204" pitchFamily="34" charset="0"/>
                        </a:rPr>
                        <a:t>&amp; Logistics (</a:t>
                      </a:r>
                      <a:r>
                        <a:rPr lang="en-US" sz="1000" b="1" i="0" u="none" strike="noStrike" kern="1200" dirty="0">
                          <a:solidFill>
                            <a:srgbClr val="C00000"/>
                          </a:solidFill>
                          <a:effectLst/>
                          <a:latin typeface="Franklin Gothic Book" panose="020B0503020102020204" pitchFamily="34" charset="0"/>
                          <a:ea typeface="+mn-ea"/>
                          <a:cs typeface="+mn-cs"/>
                        </a:rPr>
                        <a:t>0.68</a:t>
                      </a:r>
                      <a:r>
                        <a:rPr lang="en-US" sz="1000" b="0" i="0" u="none" strike="noStrike" dirty="0">
                          <a:effectLst/>
                          <a:latin typeface="Franklin Gothic Book" panose="020B0503020102020204" pitchFamily="34" charset="0"/>
                        </a:rPr>
                        <a:t>, 685)</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tr>
              <a:tr h="208778">
                <a:tc>
                  <a:txBody>
                    <a:bodyPr/>
                    <a:lstStyle/>
                    <a:p>
                      <a:pPr algn="l" fontAlgn="b"/>
                      <a:r>
                        <a:rPr lang="en-US" sz="1000" b="0" i="0" u="none" strike="noStrike" dirty="0">
                          <a:effectLst/>
                          <a:latin typeface="Franklin Gothic Book" panose="020B0503020102020204" pitchFamily="34" charset="0"/>
                        </a:rPr>
                        <a:t>Advanced </a:t>
                      </a:r>
                      <a:r>
                        <a:rPr lang="en-US" sz="1000" b="0" i="0" u="none" strike="noStrike" dirty="0" smtClean="0">
                          <a:effectLst/>
                          <a:latin typeface="Franklin Gothic Book" panose="020B0503020102020204" pitchFamily="34" charset="0"/>
                        </a:rPr>
                        <a:t>Materials (</a:t>
                      </a:r>
                      <a:r>
                        <a:rPr lang="en-US" sz="1000" b="1" i="0" u="none" strike="noStrike" kern="1200" dirty="0" smtClean="0">
                          <a:solidFill>
                            <a:srgbClr val="C00000"/>
                          </a:solidFill>
                          <a:effectLst/>
                          <a:latin typeface="Franklin Gothic Book" panose="020B0503020102020204" pitchFamily="34" charset="0"/>
                          <a:ea typeface="+mn-ea"/>
                          <a:cs typeface="+mn-cs"/>
                        </a:rPr>
                        <a:t>0.60</a:t>
                      </a:r>
                      <a:r>
                        <a:rPr lang="en-US" sz="1000" b="0" i="0" u="none" strike="noStrike" dirty="0" smtClean="0">
                          <a:effectLst/>
                          <a:latin typeface="Franklin Gothic Book" panose="020B0503020102020204" pitchFamily="34" charset="0"/>
                        </a:rPr>
                        <a:t>, </a:t>
                      </a:r>
                      <a:r>
                        <a:rPr lang="en-US" sz="1000" b="0" i="0" u="none" strike="noStrike" dirty="0">
                          <a:effectLst/>
                          <a:latin typeface="Franklin Gothic Book" panose="020B0503020102020204" pitchFamily="34" charset="0"/>
                        </a:rPr>
                        <a:t>575)</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tr>
              <a:tr h="208778">
                <a:tc>
                  <a:txBody>
                    <a:bodyPr/>
                    <a:lstStyle/>
                    <a:p>
                      <a:pPr algn="l" fontAlgn="b"/>
                      <a:r>
                        <a:rPr lang="en-US" sz="1000" b="0" i="0" u="none" strike="noStrike" dirty="0">
                          <a:effectLst/>
                          <a:latin typeface="Franklin Gothic Book" panose="020B0503020102020204" pitchFamily="34" charset="0"/>
                        </a:rPr>
                        <a:t>Business </a:t>
                      </a:r>
                      <a:r>
                        <a:rPr lang="en-US" sz="1000" b="0" i="0" u="none" strike="noStrike" dirty="0" smtClean="0">
                          <a:effectLst/>
                          <a:latin typeface="Franklin Gothic Book" panose="020B0503020102020204" pitchFamily="34" charset="0"/>
                        </a:rPr>
                        <a:t>&amp; </a:t>
                      </a:r>
                      <a:r>
                        <a:rPr lang="en-US" sz="1000" b="0" i="0" u="none" strike="noStrike" dirty="0">
                          <a:effectLst/>
                          <a:latin typeface="Franklin Gothic Book" panose="020B0503020102020204" pitchFamily="34" charset="0"/>
                        </a:rPr>
                        <a:t>Financial </a:t>
                      </a:r>
                      <a:r>
                        <a:rPr lang="en-US" sz="1000" b="0" i="0" u="none" strike="noStrike" dirty="0" smtClean="0">
                          <a:effectLst/>
                          <a:latin typeface="Franklin Gothic Book" panose="020B0503020102020204" pitchFamily="34" charset="0"/>
                        </a:rPr>
                        <a:t>Services (</a:t>
                      </a:r>
                      <a:r>
                        <a:rPr lang="en-US" sz="1000" b="1" i="0" u="none" strike="noStrike" kern="1200" dirty="0">
                          <a:solidFill>
                            <a:srgbClr val="C00000"/>
                          </a:solidFill>
                          <a:effectLst/>
                          <a:latin typeface="Franklin Gothic Book" panose="020B0503020102020204" pitchFamily="34" charset="0"/>
                          <a:ea typeface="+mn-ea"/>
                          <a:cs typeface="+mn-cs"/>
                        </a:rPr>
                        <a:t>0.47,</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2,025)</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tr>
              <a:tr h="208778">
                <a:tc>
                  <a:txBody>
                    <a:bodyPr/>
                    <a:lstStyle/>
                    <a:p>
                      <a:pPr algn="l" fontAlgn="b"/>
                      <a:r>
                        <a:rPr lang="en-US" sz="1000" b="0" i="0" u="none" strike="noStrike" dirty="0">
                          <a:effectLst/>
                          <a:latin typeface="Franklin Gothic Book" panose="020B0503020102020204" pitchFamily="34" charset="0"/>
                        </a:rPr>
                        <a:t>Defense </a:t>
                      </a:r>
                      <a:r>
                        <a:rPr lang="en-US" sz="1000" b="0" i="0" u="none" strike="noStrike" dirty="0" smtClean="0">
                          <a:effectLst/>
                          <a:latin typeface="Franklin Gothic Book" panose="020B0503020102020204" pitchFamily="34" charset="0"/>
                        </a:rPr>
                        <a:t>&amp; Security (</a:t>
                      </a:r>
                      <a:r>
                        <a:rPr lang="en-US" sz="1000" b="1" i="0" u="none" strike="noStrike" kern="1200" dirty="0">
                          <a:solidFill>
                            <a:srgbClr val="C00000"/>
                          </a:solidFill>
                          <a:effectLst/>
                          <a:latin typeface="Franklin Gothic Book" panose="020B0503020102020204" pitchFamily="34" charset="0"/>
                          <a:ea typeface="+mn-ea"/>
                          <a:cs typeface="+mn-cs"/>
                        </a:rPr>
                        <a:t>0.43</a:t>
                      </a:r>
                      <a:r>
                        <a:rPr lang="en-US" sz="1000" b="0" i="0" u="none" strike="noStrike" dirty="0">
                          <a:effectLst/>
                          <a:latin typeface="Franklin Gothic Book" panose="020B0503020102020204" pitchFamily="34" charset="0"/>
                        </a:rPr>
                        <a:t>, 593)</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tr>
              <a:tr h="208778">
                <a:tc>
                  <a:txBody>
                    <a:bodyPr/>
                    <a:lstStyle/>
                    <a:p>
                      <a:pPr algn="l" fontAlgn="b"/>
                      <a:r>
                        <a:rPr lang="en-US" sz="1000" b="0" i="0" u="none" strike="noStrike" dirty="0">
                          <a:effectLst/>
                          <a:latin typeface="Franklin Gothic Book" panose="020B0503020102020204" pitchFamily="34" charset="0"/>
                        </a:rPr>
                        <a:t>Arts, Entertainment, Recreation </a:t>
                      </a:r>
                      <a:r>
                        <a:rPr lang="en-US" sz="1000" b="0" i="0" u="none" strike="noStrike" dirty="0" smtClean="0">
                          <a:effectLst/>
                          <a:latin typeface="Franklin Gothic Book" panose="020B0503020102020204" pitchFamily="34" charset="0"/>
                        </a:rPr>
                        <a:t>&amp; </a:t>
                      </a:r>
                      <a:r>
                        <a:rPr lang="en-US" sz="1000" b="0" i="0" u="none" strike="noStrike" dirty="0">
                          <a:effectLst/>
                          <a:latin typeface="Franklin Gothic Book" panose="020B0503020102020204" pitchFamily="34" charset="0"/>
                        </a:rPr>
                        <a:t>Visitor </a:t>
                      </a:r>
                      <a:r>
                        <a:rPr lang="en-US" sz="1000" b="0" i="0" u="none" strike="noStrike" dirty="0" smtClean="0">
                          <a:effectLst/>
                          <a:latin typeface="Franklin Gothic Book" panose="020B0503020102020204" pitchFamily="34" charset="0"/>
                        </a:rPr>
                        <a:t>Industries (</a:t>
                      </a:r>
                      <a:r>
                        <a:rPr lang="en-US" sz="1000" b="1" i="0" u="none" strike="noStrike" kern="1200" dirty="0">
                          <a:solidFill>
                            <a:srgbClr val="C00000"/>
                          </a:solidFill>
                          <a:effectLst/>
                          <a:latin typeface="Franklin Gothic Book" panose="020B0503020102020204" pitchFamily="34" charset="0"/>
                          <a:ea typeface="+mn-ea"/>
                          <a:cs typeface="+mn-cs"/>
                        </a:rPr>
                        <a:t>0.33</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433)</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tr>
              <a:tr h="208778">
                <a:tc>
                  <a:txBody>
                    <a:bodyPr/>
                    <a:lstStyle/>
                    <a:p>
                      <a:pPr algn="l" fontAlgn="b"/>
                      <a:r>
                        <a:rPr lang="en-US" sz="1000" b="0" i="0" u="none" strike="noStrike" dirty="0" smtClean="0">
                          <a:effectLst/>
                          <a:latin typeface="Franklin Gothic Book" panose="020B0503020102020204" pitchFamily="34" charset="0"/>
                        </a:rPr>
                        <a:t>Chemicals (</a:t>
                      </a:r>
                      <a:r>
                        <a:rPr lang="en-US" sz="1000" b="1" i="0" u="none" strike="noStrike" kern="1200" dirty="0">
                          <a:solidFill>
                            <a:srgbClr val="C00000"/>
                          </a:solidFill>
                          <a:effectLst/>
                          <a:latin typeface="Franklin Gothic Book" panose="020B0503020102020204" pitchFamily="34" charset="0"/>
                          <a:ea typeface="+mn-ea"/>
                          <a:cs typeface="+mn-cs"/>
                        </a:rPr>
                        <a:t>0.31</a:t>
                      </a:r>
                      <a:r>
                        <a:rPr lang="en-US" sz="1000" b="0" i="0" u="none" strike="noStrike" dirty="0">
                          <a:effectLst/>
                          <a:latin typeface="Franklin Gothic Book" panose="020B0503020102020204" pitchFamily="34" charset="0"/>
                        </a:rPr>
                        <a:t>, 122)</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tr>
            </a:tbl>
          </a:graphicData>
        </a:graphic>
      </p:graphicFrame>
      <p:graphicFrame>
        <p:nvGraphicFramePr>
          <p:cNvPr id="40" name="Table 39"/>
          <p:cNvGraphicFramePr>
            <a:graphicFrameLocks noGrp="1"/>
          </p:cNvGraphicFramePr>
          <p:nvPr>
            <p:extLst/>
          </p:nvPr>
        </p:nvGraphicFramePr>
        <p:xfrm>
          <a:off x="702896" y="3650066"/>
          <a:ext cx="3495361" cy="1969741"/>
        </p:xfrm>
        <a:graphic>
          <a:graphicData uri="http://schemas.openxmlformats.org/drawingml/2006/table">
            <a:tbl>
              <a:tblPr firstRow="1" bandRow="1">
                <a:effectLst/>
                <a:tableStyleId>{5C22544A-7EE6-4342-B048-85BDC9FD1C3A}</a:tableStyleId>
              </a:tblPr>
              <a:tblGrid>
                <a:gridCol w="3495361"/>
              </a:tblGrid>
              <a:tr h="315158">
                <a:tc>
                  <a:txBody>
                    <a:bodyPr/>
                    <a:lstStyle/>
                    <a:p>
                      <a:r>
                        <a:rPr lang="en-US" sz="1400" b="0" kern="1200" dirty="0" smtClean="0">
                          <a:solidFill>
                            <a:schemeClr val="lt1"/>
                          </a:solidFill>
                          <a:latin typeface="Franklin Gothic Demi Cond" panose="020B0706030402020204" pitchFamily="34" charset="0"/>
                          <a:ea typeface="+mn-ea"/>
                          <a:cs typeface="+mn-cs"/>
                        </a:rPr>
                        <a:t>Transforming Clusters</a:t>
                      </a:r>
                      <a:endParaRPr lang="en-US" sz="1400" b="0" kern="1200" dirty="0">
                        <a:solidFill>
                          <a:schemeClr val="lt1"/>
                        </a:solidFill>
                        <a:latin typeface="Franklin Gothic Demi Cond" panose="020B0706030402020204" pitchFamily="34" charset="0"/>
                        <a:ea typeface="+mn-ea"/>
                        <a:cs typeface="+mn-cs"/>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5C07"/>
                    </a:solidFill>
                  </a:tcPr>
                </a:tc>
              </a:tr>
              <a:tr h="236369">
                <a:tc>
                  <a:txBody>
                    <a:bodyPr/>
                    <a:lstStyle/>
                    <a:p>
                      <a:pPr algn="l" fontAlgn="b"/>
                      <a:r>
                        <a:rPr lang="en-US" sz="1000" b="0" i="0" u="none" strike="noStrike" dirty="0">
                          <a:effectLst/>
                          <a:latin typeface="Franklin Gothic Book" panose="020B0503020102020204" pitchFamily="34" charset="0"/>
                        </a:rPr>
                        <a:t>Forest </a:t>
                      </a:r>
                      <a:r>
                        <a:rPr lang="en-US" sz="1000" b="0" i="0" u="none" strike="noStrike" dirty="0" smtClean="0">
                          <a:effectLst/>
                          <a:latin typeface="Franklin Gothic Book" panose="020B0503020102020204" pitchFamily="34" charset="0"/>
                        </a:rPr>
                        <a:t>&amp; </a:t>
                      </a:r>
                      <a:r>
                        <a:rPr lang="en-US" sz="1000" b="0" i="0" u="none" strike="noStrike" dirty="0">
                          <a:effectLst/>
                          <a:latin typeface="Franklin Gothic Book" panose="020B0503020102020204" pitchFamily="34" charset="0"/>
                        </a:rPr>
                        <a:t>Wood </a:t>
                      </a:r>
                      <a:r>
                        <a:rPr lang="en-US" sz="1000" b="0" i="0" u="none" strike="noStrike" dirty="0" smtClean="0">
                          <a:effectLst/>
                          <a:latin typeface="Franklin Gothic Book" panose="020B0503020102020204" pitchFamily="34" charset="0"/>
                        </a:rPr>
                        <a:t>Products (</a:t>
                      </a:r>
                      <a:r>
                        <a:rPr lang="en-US" sz="1000" b="1" i="0" u="none" strike="noStrike" dirty="0">
                          <a:solidFill>
                            <a:srgbClr val="C00000"/>
                          </a:solidFill>
                          <a:effectLst/>
                          <a:latin typeface="Franklin Gothic Book" panose="020B0503020102020204" pitchFamily="34" charset="0"/>
                        </a:rPr>
                        <a:t>0.81</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371)</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75C07">
                        <a:alpha val="67000"/>
                      </a:srgbClr>
                    </a:solidFill>
                  </a:tcPr>
                </a:tc>
              </a:tr>
              <a:tr h="236369">
                <a:tc>
                  <a:txBody>
                    <a:bodyPr/>
                    <a:lstStyle/>
                    <a:p>
                      <a:pPr algn="l" fontAlgn="b"/>
                      <a:r>
                        <a:rPr lang="en-US" sz="1000" b="0" i="0" u="none" strike="noStrike" dirty="0">
                          <a:effectLst/>
                          <a:latin typeface="Franklin Gothic Book" panose="020B0503020102020204" pitchFamily="34" charset="0"/>
                        </a:rPr>
                        <a:t>Fabricated Metal Product </a:t>
                      </a:r>
                      <a:r>
                        <a:rPr lang="en-US" sz="1000" b="0" i="0" u="none" strike="noStrike" dirty="0" smtClean="0">
                          <a:effectLst/>
                          <a:latin typeface="Franklin Gothic Book" panose="020B0503020102020204" pitchFamily="34" charset="0"/>
                        </a:rPr>
                        <a:t>Mfg. (</a:t>
                      </a:r>
                      <a:r>
                        <a:rPr lang="en-US" sz="1000" b="1" i="0" u="none" strike="noStrike" kern="1200" dirty="0">
                          <a:solidFill>
                            <a:srgbClr val="C00000"/>
                          </a:solidFill>
                          <a:effectLst/>
                          <a:latin typeface="Franklin Gothic Book" panose="020B0503020102020204" pitchFamily="34" charset="0"/>
                          <a:ea typeface="+mn-ea"/>
                          <a:cs typeface="+mn-cs"/>
                        </a:rPr>
                        <a:t>0.63</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164)</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C51">
                        <a:alpha val="66667"/>
                      </a:srgbClr>
                    </a:solidFill>
                  </a:tcPr>
                </a:tc>
              </a:tr>
              <a:tr h="236369">
                <a:tc>
                  <a:txBody>
                    <a:bodyPr/>
                    <a:lstStyle/>
                    <a:p>
                      <a:pPr algn="l" fontAlgn="b"/>
                      <a:r>
                        <a:rPr lang="en-US" sz="1000" b="0" i="0" u="none" strike="noStrike" dirty="0">
                          <a:effectLst/>
                          <a:latin typeface="Franklin Gothic Book" panose="020B0503020102020204" pitchFamily="34" charset="0"/>
                        </a:rPr>
                        <a:t>Manufacturing </a:t>
                      </a:r>
                      <a:r>
                        <a:rPr lang="en-US" sz="1000" b="0" i="0" u="none" strike="noStrike" dirty="0" smtClean="0">
                          <a:effectLst/>
                          <a:latin typeface="Franklin Gothic Book" panose="020B0503020102020204" pitchFamily="34" charset="0"/>
                        </a:rPr>
                        <a:t>Supercluster (</a:t>
                      </a:r>
                      <a:r>
                        <a:rPr lang="en-US" sz="1000" b="1" i="0" u="none" strike="noStrike" kern="1200" dirty="0">
                          <a:solidFill>
                            <a:srgbClr val="C00000"/>
                          </a:solidFill>
                          <a:effectLst/>
                          <a:latin typeface="Franklin Gothic Book" panose="020B0503020102020204" pitchFamily="34" charset="0"/>
                          <a:ea typeface="+mn-ea"/>
                          <a:cs typeface="+mn-cs"/>
                        </a:rPr>
                        <a:t>0.54</a:t>
                      </a:r>
                      <a:r>
                        <a:rPr lang="en-US" sz="1000" b="0" i="0" u="none" strike="noStrike" dirty="0">
                          <a:effectLst/>
                          <a:latin typeface="Franklin Gothic Book" panose="020B0503020102020204" pitchFamily="34" charset="0"/>
                        </a:rPr>
                        <a:t>, </a:t>
                      </a:r>
                      <a:r>
                        <a:rPr lang="en-US" sz="1000" b="0" i="0" u="none" strike="noStrike" dirty="0" smtClean="0">
                          <a:effectLst/>
                          <a:latin typeface="Franklin Gothic Book" panose="020B0503020102020204" pitchFamily="34" charset="0"/>
                        </a:rPr>
                        <a:t>585)</a:t>
                      </a: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5C07">
                        <a:alpha val="34000"/>
                      </a:srgbClr>
                    </a:solidFill>
                  </a:tcPr>
                </a:tc>
              </a:tr>
              <a:tr h="236369">
                <a:tc>
                  <a:txBody>
                    <a:bodyPr/>
                    <a:lstStyle/>
                    <a:p>
                      <a:pPr algn="l" fontAlgn="b"/>
                      <a:r>
                        <a:rPr lang="en-US" sz="1000" b="0" i="0" u="none" strike="noStrike" dirty="0">
                          <a:effectLst/>
                          <a:latin typeface="Franklin Gothic Book" panose="020B0503020102020204" pitchFamily="34" charset="0"/>
                        </a:rPr>
                        <a:t>Education </a:t>
                      </a:r>
                      <a:r>
                        <a:rPr lang="en-US" sz="1000" b="0" i="0" u="none" strike="noStrike" dirty="0" smtClean="0">
                          <a:effectLst/>
                          <a:latin typeface="Franklin Gothic Book" panose="020B0503020102020204" pitchFamily="34" charset="0"/>
                        </a:rPr>
                        <a:t>&amp; </a:t>
                      </a:r>
                      <a:r>
                        <a:rPr lang="en-US" sz="1000" b="0" i="0" u="none" strike="noStrike" dirty="0">
                          <a:effectLst/>
                          <a:latin typeface="Franklin Gothic Book" panose="020B0503020102020204" pitchFamily="34" charset="0"/>
                        </a:rPr>
                        <a:t>Knowledge </a:t>
                      </a:r>
                      <a:r>
                        <a:rPr lang="en-US" sz="1000" b="0" i="0" u="none" strike="noStrike" dirty="0" smtClean="0">
                          <a:effectLst/>
                          <a:latin typeface="Franklin Gothic Book" panose="020B0503020102020204" pitchFamily="34" charset="0"/>
                        </a:rPr>
                        <a:t>Creation (</a:t>
                      </a:r>
                      <a:r>
                        <a:rPr lang="en-US" sz="1000" b="1" i="0" u="none" strike="noStrike" kern="1200" dirty="0">
                          <a:solidFill>
                            <a:srgbClr val="C00000"/>
                          </a:solidFill>
                          <a:effectLst/>
                          <a:latin typeface="Franklin Gothic Book" panose="020B0503020102020204" pitchFamily="34" charset="0"/>
                          <a:ea typeface="+mn-ea"/>
                          <a:cs typeface="+mn-cs"/>
                        </a:rPr>
                        <a:t>0.23</a:t>
                      </a:r>
                      <a:r>
                        <a:rPr lang="en-US" sz="1000" b="0" i="0" u="none" strike="noStrike" dirty="0">
                          <a:effectLst/>
                          <a:latin typeface="Franklin Gothic Book" panose="020B0503020102020204" pitchFamily="34" charset="0"/>
                        </a:rPr>
                        <a:t>, 168)</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5C07">
                        <a:alpha val="34000"/>
                      </a:srgbClr>
                    </a:solidFill>
                  </a:tcPr>
                </a:tc>
              </a:tr>
              <a:tr h="236369">
                <a:tc>
                  <a:txBody>
                    <a:bodyPr/>
                    <a:lstStyle/>
                    <a:p>
                      <a:pPr algn="l" fontAlgn="b"/>
                      <a:r>
                        <a:rPr lang="en-US" sz="1000" b="0" i="0" u="none" strike="noStrike" dirty="0">
                          <a:effectLst/>
                          <a:latin typeface="Franklin Gothic Book" panose="020B0503020102020204" pitchFamily="34" charset="0"/>
                        </a:rPr>
                        <a:t>Printing </a:t>
                      </a:r>
                      <a:r>
                        <a:rPr lang="en-US" sz="1000" b="0" i="0" u="none" strike="noStrike" dirty="0" smtClean="0">
                          <a:effectLst/>
                          <a:latin typeface="Franklin Gothic Book" panose="020B0503020102020204" pitchFamily="34" charset="0"/>
                        </a:rPr>
                        <a:t>&amp; Publishing (</a:t>
                      </a:r>
                      <a:r>
                        <a:rPr lang="en-US" sz="1000" b="1" i="0" u="none" strike="noStrike" kern="1200" dirty="0">
                          <a:solidFill>
                            <a:srgbClr val="C00000"/>
                          </a:solidFill>
                          <a:effectLst/>
                          <a:latin typeface="Franklin Gothic Book" panose="020B0503020102020204" pitchFamily="34" charset="0"/>
                          <a:ea typeface="+mn-ea"/>
                          <a:cs typeface="+mn-cs"/>
                        </a:rPr>
                        <a:t>0.18</a:t>
                      </a:r>
                      <a:r>
                        <a:rPr lang="en-US" sz="1000" b="0" i="0" u="none" strike="noStrike" dirty="0">
                          <a:effectLst/>
                          <a:latin typeface="Franklin Gothic Book" panose="020B0503020102020204" pitchFamily="34" charset="0"/>
                        </a:rPr>
                        <a:t>, 100)</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5C07">
                        <a:alpha val="34000"/>
                      </a:srgbClr>
                    </a:solidFill>
                  </a:tcPr>
                </a:tc>
              </a:tr>
              <a:tr h="236369">
                <a:tc>
                  <a:txBody>
                    <a:bodyPr/>
                    <a:lstStyle/>
                    <a:p>
                      <a:pPr algn="l" fontAlgn="b"/>
                      <a:r>
                        <a:rPr lang="en-US" sz="1000" b="0" i="0" u="none" strike="noStrike" dirty="0">
                          <a:effectLst/>
                          <a:latin typeface="Franklin Gothic Book" panose="020B0503020102020204" pitchFamily="34" charset="0"/>
                        </a:rPr>
                        <a:t>Information Technology </a:t>
                      </a:r>
                      <a:r>
                        <a:rPr lang="en-US" sz="1000" b="0" i="0" u="none" strike="noStrike" dirty="0" smtClean="0">
                          <a:effectLst/>
                          <a:latin typeface="Franklin Gothic Book" panose="020B0503020102020204" pitchFamily="34" charset="0"/>
                        </a:rPr>
                        <a:t>&amp; Telecommunications (</a:t>
                      </a:r>
                      <a:r>
                        <a:rPr lang="en-US" sz="1000" b="1" i="0" u="none" strike="noStrike" kern="1200" dirty="0">
                          <a:solidFill>
                            <a:srgbClr val="C00000"/>
                          </a:solidFill>
                          <a:effectLst/>
                          <a:latin typeface="Franklin Gothic Book" panose="020B0503020102020204" pitchFamily="34" charset="0"/>
                          <a:ea typeface="+mn-ea"/>
                          <a:cs typeface="+mn-cs"/>
                        </a:rPr>
                        <a:t>0.18</a:t>
                      </a:r>
                      <a:r>
                        <a:rPr lang="en-US" sz="1000" b="0" i="0" u="none" strike="noStrike" dirty="0">
                          <a:effectLst/>
                          <a:latin typeface="Franklin Gothic Book" panose="020B0503020102020204" pitchFamily="34" charset="0"/>
                        </a:rPr>
                        <a:t>, 229)</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5C07">
                        <a:alpha val="34000"/>
                      </a:srgbClr>
                    </a:solidFill>
                  </a:tcPr>
                </a:tc>
              </a:tr>
              <a:tr h="236369">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effectLst/>
                        <a:latin typeface="Franklin Gothic Book" panose="020B0503020102020204" pitchFamily="34" charset="0"/>
                      </a:endParaRP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5C07">
                        <a:alpha val="34000"/>
                      </a:srgbClr>
                    </a:solidFill>
                  </a:tcPr>
                </a:tc>
              </a:tr>
            </a:tbl>
          </a:graphicData>
        </a:graphic>
      </p:graphicFrame>
      <p:sp>
        <p:nvSpPr>
          <p:cNvPr id="3" name="Rectangle 2"/>
          <p:cNvSpPr/>
          <p:nvPr/>
        </p:nvSpPr>
        <p:spPr>
          <a:xfrm>
            <a:off x="676275" y="5765204"/>
            <a:ext cx="7732531" cy="338554"/>
          </a:xfrm>
          <a:prstGeom prst="rect">
            <a:avLst/>
          </a:prstGeom>
        </p:spPr>
        <p:txBody>
          <a:bodyPr wrap="square">
            <a:spAutoFit/>
          </a:bodyPr>
          <a:lstStyle/>
          <a:p>
            <a:pPr>
              <a:defRPr/>
            </a:pPr>
            <a:r>
              <a:rPr lang="en-US" sz="800" i="1" dirty="0" smtClean="0">
                <a:solidFill>
                  <a:prstClr val="black"/>
                </a:solidFill>
                <a:latin typeface="Franklin Gothic Book"/>
              </a:rPr>
              <a:t>Note: </a:t>
            </a:r>
            <a:r>
              <a:rPr lang="en-US" sz="800" i="1" dirty="0">
                <a:solidFill>
                  <a:prstClr val="black"/>
                </a:solidFill>
                <a:latin typeface="Franklin Gothic Book"/>
              </a:rPr>
              <a:t>Apparel &amp; Textiles and Glass &amp; Ceramics </a:t>
            </a:r>
            <a:r>
              <a:rPr lang="en-US" sz="800" i="1" dirty="0" smtClean="0">
                <a:solidFill>
                  <a:prstClr val="black"/>
                </a:solidFill>
                <a:latin typeface="Franklin Gothic Book"/>
              </a:rPr>
              <a:t>clusters and </a:t>
            </a:r>
            <a:r>
              <a:rPr lang="en-US" sz="800" i="1" dirty="0">
                <a:solidFill>
                  <a:prstClr val="black"/>
                </a:solidFill>
                <a:latin typeface="Franklin Gothic Book"/>
              </a:rPr>
              <a:t>Transportation Equipment Mfg., Electrical Equip, Appliance &amp; Component Mfg. and Machinery Mfg. </a:t>
            </a:r>
            <a:r>
              <a:rPr lang="en-US" sz="800" i="1" dirty="0" smtClean="0">
                <a:solidFill>
                  <a:prstClr val="black"/>
                </a:solidFill>
                <a:latin typeface="Franklin Gothic Book"/>
              </a:rPr>
              <a:t>subclusters have </a:t>
            </a:r>
            <a:r>
              <a:rPr lang="en-US" sz="800" i="1" dirty="0">
                <a:solidFill>
                  <a:prstClr val="black"/>
                </a:solidFill>
                <a:latin typeface="Franklin Gothic Book"/>
              </a:rPr>
              <a:t>too few jobs. </a:t>
            </a:r>
            <a:r>
              <a:rPr lang="en-US" sz="800" i="1" dirty="0" smtClean="0">
                <a:solidFill>
                  <a:prstClr val="black"/>
                </a:solidFill>
                <a:latin typeface="Franklin Gothic Book"/>
              </a:rPr>
              <a:t>Computer &amp; Electronic Product Mfg. does not exist in the region.</a:t>
            </a:r>
            <a:endParaRPr lang="en-US" sz="800" i="1" dirty="0">
              <a:solidFill>
                <a:prstClr val="black"/>
              </a:solidFill>
              <a:latin typeface="Franklin Gothic Book"/>
            </a:endParaRPr>
          </a:p>
        </p:txBody>
      </p:sp>
      <p:grpSp>
        <p:nvGrpSpPr>
          <p:cNvPr id="41" name="Group 40"/>
          <p:cNvGrpSpPr/>
          <p:nvPr/>
        </p:nvGrpSpPr>
        <p:grpSpPr>
          <a:xfrm>
            <a:off x="5920512" y="6163273"/>
            <a:ext cx="1229008" cy="119062"/>
            <a:chOff x="685800" y="6165890"/>
            <a:chExt cx="1229008" cy="119062"/>
          </a:xfrm>
          <a:solidFill>
            <a:srgbClr val="208B9C"/>
          </a:solidFill>
        </p:grpSpPr>
        <p:sp>
          <p:nvSpPr>
            <p:cNvPr id="42"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43"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44" name="TextBox 43"/>
          <p:cNvSpPr txBox="1"/>
          <p:nvPr/>
        </p:nvSpPr>
        <p:spPr>
          <a:xfrm>
            <a:off x="5920512" y="6294465"/>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05</a:t>
            </a:r>
            <a:endParaRPr lang="en-US" sz="1300" dirty="0">
              <a:solidFill>
                <a:srgbClr val="208B9C"/>
              </a:solidFill>
              <a:latin typeface="Franklin Gothic Demi Cond" panose="020B0706030402020204" pitchFamily="34" charset="0"/>
            </a:endParaRPr>
          </a:p>
        </p:txBody>
      </p:sp>
    </p:spTree>
    <p:extLst>
      <p:ext uri="{BB962C8B-B14F-4D97-AF65-F5344CB8AC3E}">
        <p14:creationId xmlns:p14="http://schemas.microsoft.com/office/powerpoint/2010/main" val="1514307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28"/>
          </p:nvPr>
        </p:nvSpPr>
        <p:spPr/>
        <p:txBody>
          <a:bodyPr lIns="0" tIns="0" rIns="0" bIns="0"/>
          <a:lstStyle/>
          <a:p>
            <a:r>
              <a:rPr lang="en-US" dirty="0" smtClean="0">
                <a:solidFill>
                  <a:srgbClr val="208B9C"/>
                </a:solidFill>
              </a:rPr>
              <a:t>Industry Clusters: Leakages</a:t>
            </a:r>
            <a:endParaRPr lang="en-US" dirty="0">
              <a:solidFill>
                <a:srgbClr val="208B9C"/>
              </a:solidFill>
            </a:endParaRPr>
          </a:p>
        </p:txBody>
      </p:sp>
      <p:sp>
        <p:nvSpPr>
          <p:cNvPr id="17" name="Title 1"/>
          <p:cNvSpPr>
            <a:spLocks noGrp="1"/>
          </p:cNvSpPr>
          <p:nvPr>
            <p:ph type="title"/>
          </p:nvPr>
        </p:nvSpPr>
        <p:spPr>
          <a:xfrm>
            <a:off x="685800" y="898781"/>
            <a:ext cx="8229111" cy="838200"/>
          </a:xfrm>
        </p:spPr>
        <p:txBody>
          <a:bodyPr lIns="0" tIns="0" rIns="0" bIns="0">
            <a:normAutofit/>
          </a:bodyPr>
          <a:lstStyle/>
          <a:p>
            <a:pPr lvl="0" algn="l">
              <a:lnSpc>
                <a:spcPct val="90000"/>
              </a:lnSpc>
              <a:defRPr/>
            </a:pPr>
            <a:r>
              <a:rPr lang="en-US" sz="3650" dirty="0" smtClean="0">
                <a:solidFill>
                  <a:sysClr val="windowText" lastClr="000000">
                    <a:lumMod val="75000"/>
                    <a:lumOff val="25000"/>
                  </a:sysClr>
                </a:solidFill>
                <a:latin typeface="Franklin Gothic Book" panose="020B0503020102020204" pitchFamily="34" charset="0"/>
              </a:rPr>
              <a:t>Regional requirements, 2014</a:t>
            </a:r>
            <a:endParaRPr lang="en-US" sz="3650" dirty="0">
              <a:solidFill>
                <a:sysClr val="windowText" lastClr="000000">
                  <a:lumMod val="75000"/>
                  <a:lumOff val="25000"/>
                </a:sysClr>
              </a:solidFill>
              <a:latin typeface="Franklin Gothic Book" panose="020B0503020102020204" pitchFamily="34" charset="0"/>
            </a:endParaRPr>
          </a:p>
        </p:txBody>
      </p:sp>
      <p:sp>
        <p:nvSpPr>
          <p:cNvPr id="18" name="Rectangle 17"/>
          <p:cNvSpPr>
            <a:spLocks noChangeArrowheads="1"/>
          </p:cNvSpPr>
          <p:nvPr/>
        </p:nvSpPr>
        <p:spPr bwMode="auto">
          <a:xfrm>
            <a:off x="1994478"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19" name="Rectangle 18"/>
          <p:cNvSpPr>
            <a:spLocks noChangeArrowheads="1"/>
          </p:cNvSpPr>
          <p:nvPr/>
        </p:nvSpPr>
        <p:spPr bwMode="auto">
          <a:xfrm>
            <a:off x="3303157"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20" name="Rectangle 19"/>
          <p:cNvSpPr>
            <a:spLocks noChangeArrowheads="1"/>
          </p:cNvSpPr>
          <p:nvPr/>
        </p:nvSpPr>
        <p:spPr bwMode="auto">
          <a:xfrm>
            <a:off x="4611835"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21" name="Rectangle 20"/>
          <p:cNvSpPr>
            <a:spLocks noChangeArrowheads="1"/>
          </p:cNvSpPr>
          <p:nvPr/>
        </p:nvSpPr>
        <p:spPr bwMode="auto">
          <a:xfrm>
            <a:off x="5920512" y="6218277"/>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22" name="Rectangle 21"/>
          <p:cNvSpPr>
            <a:spLocks noChangeArrowheads="1"/>
          </p:cNvSpPr>
          <p:nvPr/>
        </p:nvSpPr>
        <p:spPr bwMode="auto">
          <a:xfrm>
            <a:off x="722919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23" name="Rectangle 22"/>
          <p:cNvSpPr>
            <a:spLocks noChangeArrowheads="1"/>
          </p:cNvSpPr>
          <p:nvPr/>
        </p:nvSpPr>
        <p:spPr bwMode="auto">
          <a:xfrm>
            <a:off x="685800"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30" name="TextBox 29"/>
          <p:cNvSpPr txBox="1"/>
          <p:nvPr/>
        </p:nvSpPr>
        <p:spPr>
          <a:xfrm>
            <a:off x="5917860" y="6310902"/>
            <a:ext cx="1229008" cy="200055"/>
          </a:xfrm>
          <a:prstGeom prst="rect">
            <a:avLst/>
          </a:prstGeom>
          <a:noFill/>
        </p:spPr>
        <p:txBody>
          <a:bodyPr wrap="square" lIns="0" tIns="0" rIns="0" bIns="0" rtlCol="0">
            <a:spAutoFit/>
          </a:bodyPr>
          <a:lstStyle/>
          <a:p>
            <a:r>
              <a:rPr lang="en-US" sz="1300" dirty="0">
                <a:solidFill>
                  <a:srgbClr val="208B9C"/>
                </a:solidFill>
                <a:latin typeface="Franklin Gothic Demi Cond" panose="020B0706030402020204" pitchFamily="34" charset="0"/>
              </a:rPr>
              <a:t>section </a:t>
            </a:r>
            <a:r>
              <a:rPr lang="en-US" sz="1300" dirty="0" smtClean="0">
                <a:solidFill>
                  <a:srgbClr val="208B9C"/>
                </a:solidFill>
                <a:latin typeface="Franklin Gothic Demi Cond" panose="020B0706030402020204" pitchFamily="34" charset="0"/>
              </a:rPr>
              <a:t>05</a:t>
            </a:r>
            <a:endParaRPr lang="en-US" sz="1300" dirty="0">
              <a:solidFill>
                <a:srgbClr val="208B9C"/>
              </a:solidFill>
              <a:latin typeface="Franklin Gothic Demi Cond" panose="020B0706030402020204" pitchFamily="34" charset="0"/>
            </a:endParaRPr>
          </a:p>
        </p:txBody>
      </p:sp>
      <p:sp>
        <p:nvSpPr>
          <p:cNvPr id="37" name="Rectangle 36"/>
          <p:cNvSpPr>
            <a:spLocks noChangeArrowheads="1"/>
          </p:cNvSpPr>
          <p:nvPr/>
        </p:nvSpPr>
        <p:spPr bwMode="auto">
          <a:xfrm>
            <a:off x="5917860" y="6220422"/>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31" name="Text Placeholder 5"/>
          <p:cNvSpPr txBox="1">
            <a:spLocks/>
          </p:cNvSpPr>
          <p:nvPr/>
        </p:nvSpPr>
        <p:spPr>
          <a:xfrm>
            <a:off x="794611" y="5717319"/>
            <a:ext cx="4857749" cy="151195"/>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a:buFont typeface="Arial" panose="020B0604020202020204" pitchFamily="34" charset="0"/>
              <a:buNone/>
              <a:defRPr/>
            </a:pPr>
            <a:r>
              <a:rPr lang="en-US" sz="900" dirty="0" smtClean="0">
                <a:solidFill>
                  <a:prstClr val="black"/>
                </a:solidFill>
                <a:latin typeface="Franklin Gothic Book"/>
              </a:rPr>
              <a:t>Note: ** shows Star clusters</a:t>
            </a:r>
            <a:endParaRPr lang="en-US" sz="900" dirty="0">
              <a:solidFill>
                <a:prstClr val="black"/>
              </a:solidFill>
              <a:latin typeface="Franklin Gothic Book"/>
            </a:endParaRPr>
          </a:p>
        </p:txBody>
      </p:sp>
      <p:grpSp>
        <p:nvGrpSpPr>
          <p:cNvPr id="24" name="Group 23"/>
          <p:cNvGrpSpPr/>
          <p:nvPr/>
        </p:nvGrpSpPr>
        <p:grpSpPr>
          <a:xfrm>
            <a:off x="5917860" y="6159819"/>
            <a:ext cx="1229008" cy="119062"/>
            <a:chOff x="685800" y="6165890"/>
            <a:chExt cx="1229008" cy="119062"/>
          </a:xfrm>
          <a:solidFill>
            <a:srgbClr val="208B9C"/>
          </a:solidFill>
        </p:grpSpPr>
        <p:sp>
          <p:nvSpPr>
            <p:cNvPr id="25"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sp>
          <p:nvSpPr>
            <p:cNvPr id="28"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solidFill>
                  <a:prstClr val="black"/>
                </a:solidFill>
              </a:endParaRPr>
            </a:p>
          </p:txBody>
        </p:sp>
      </p:grpSp>
      <p:graphicFrame>
        <p:nvGraphicFramePr>
          <p:cNvPr id="26" name="Chart 25"/>
          <p:cNvGraphicFramePr>
            <a:graphicFrameLocks/>
          </p:cNvGraphicFramePr>
          <p:nvPr>
            <p:extLst>
              <p:ext uri="{D42A27DB-BD31-4B8C-83A1-F6EECF244321}">
                <p14:modId xmlns:p14="http://schemas.microsoft.com/office/powerpoint/2010/main" val="2303154829"/>
              </p:ext>
            </p:extLst>
          </p:nvPr>
        </p:nvGraphicFramePr>
        <p:xfrm>
          <a:off x="0" y="1574059"/>
          <a:ext cx="9144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 Placeholder 6"/>
          <p:cNvSpPr txBox="1">
            <a:spLocks/>
          </p:cNvSpPr>
          <p:nvPr/>
        </p:nvSpPr>
        <p:spPr bwMode="auto">
          <a:xfrm>
            <a:off x="1854200" y="6551613"/>
            <a:ext cx="6437313"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solidFill>
                  <a:srgbClr val="404040"/>
                </a:solidFill>
                <a:latin typeface="Franklin Gothic Book" panose="020B0503020102020204" pitchFamily="34" charset="0"/>
              </a:rPr>
              <a:t>Source: EMSI 2014.4 (QCEW Employees, Non-QCEW Employees, Self-Employed, and Extended Proprietors); Industry cluster definitions by PCRD</a:t>
            </a:r>
          </a:p>
        </p:txBody>
      </p:sp>
    </p:spTree>
    <p:extLst>
      <p:ext uri="{BB962C8B-B14F-4D97-AF65-F5344CB8AC3E}">
        <p14:creationId xmlns:p14="http://schemas.microsoft.com/office/powerpoint/2010/main" val="12646000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28"/>
          </p:nvPr>
        </p:nvSpPr>
        <p:spPr/>
        <p:txBody>
          <a:bodyPr vert="horz" lIns="0" tIns="0" rIns="0" bIns="0" rtlCol="0" anchor="t">
            <a:normAutofit/>
          </a:bodyPr>
          <a:lstStyle/>
          <a:p>
            <a:r>
              <a:rPr lang="en-US" dirty="0" smtClean="0">
                <a:solidFill>
                  <a:srgbClr val="208B9C"/>
                </a:solidFill>
              </a:rPr>
              <a:t>Industry and occupation</a:t>
            </a:r>
            <a:endParaRPr lang="en-US" dirty="0">
              <a:solidFill>
                <a:srgbClr val="208B9C"/>
              </a:solidFill>
            </a:endParaRPr>
          </a:p>
        </p:txBody>
      </p:sp>
      <p:sp>
        <p:nvSpPr>
          <p:cNvPr id="7" name="Rectangle 9"/>
          <p:cNvSpPr>
            <a:spLocks noChangeArrowheads="1"/>
          </p:cNvSpPr>
          <p:nvPr/>
        </p:nvSpPr>
        <p:spPr bwMode="auto">
          <a:xfrm>
            <a:off x="1994478"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8" name="Rectangle 7"/>
          <p:cNvSpPr>
            <a:spLocks noChangeArrowheads="1"/>
          </p:cNvSpPr>
          <p:nvPr/>
        </p:nvSpPr>
        <p:spPr bwMode="auto">
          <a:xfrm>
            <a:off x="3303157"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2" name="Rectangle 11"/>
          <p:cNvSpPr>
            <a:spLocks noChangeArrowheads="1"/>
          </p:cNvSpPr>
          <p:nvPr/>
        </p:nvSpPr>
        <p:spPr bwMode="auto">
          <a:xfrm>
            <a:off x="4611835"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3" name="Rectangle 12"/>
          <p:cNvSpPr>
            <a:spLocks noChangeArrowheads="1"/>
          </p:cNvSpPr>
          <p:nvPr/>
        </p:nvSpPr>
        <p:spPr bwMode="auto">
          <a:xfrm>
            <a:off x="5920512" y="6218277"/>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4" name="Rectangle 13"/>
          <p:cNvSpPr>
            <a:spLocks noChangeArrowheads="1"/>
          </p:cNvSpPr>
          <p:nvPr/>
        </p:nvSpPr>
        <p:spPr bwMode="auto">
          <a:xfrm>
            <a:off x="7229192"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15" name="Rectangle 14"/>
          <p:cNvSpPr>
            <a:spLocks noChangeArrowheads="1"/>
          </p:cNvSpPr>
          <p:nvPr/>
        </p:nvSpPr>
        <p:spPr bwMode="auto">
          <a:xfrm>
            <a:off x="685800" y="6218277"/>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sz="2520" dirty="0"/>
          </a:p>
        </p:txBody>
      </p:sp>
      <p:grpSp>
        <p:nvGrpSpPr>
          <p:cNvPr id="20" name="Group 19"/>
          <p:cNvGrpSpPr/>
          <p:nvPr/>
        </p:nvGrpSpPr>
        <p:grpSpPr>
          <a:xfrm>
            <a:off x="5920512" y="6163273"/>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520" dirty="0"/>
            </a:p>
          </p:txBody>
        </p:sp>
        <p:sp>
          <p:nvSpPr>
            <p:cNvPr id="22"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sz="2520" dirty="0"/>
            </a:p>
          </p:txBody>
        </p:sp>
      </p:grpSp>
      <p:sp>
        <p:nvSpPr>
          <p:cNvPr id="26" name="TextBox 25"/>
          <p:cNvSpPr txBox="1"/>
          <p:nvPr/>
        </p:nvSpPr>
        <p:spPr>
          <a:xfrm>
            <a:off x="5920512" y="6294466"/>
            <a:ext cx="1229008" cy="200055"/>
          </a:xfrm>
          <a:prstGeom prst="rect">
            <a:avLst/>
          </a:prstGeom>
          <a:noFill/>
        </p:spPr>
        <p:txBody>
          <a:bodyPr wrap="square" lIns="0" tIns="0" rIns="0" bIns="0" rtlCol="0">
            <a:spAutoFit/>
          </a:bodyPr>
          <a:lstStyle/>
          <a:p>
            <a:r>
              <a:rPr lang="en-US" sz="1300" dirty="0">
                <a:solidFill>
                  <a:srgbClr val="208B9C"/>
                </a:solidFill>
                <a:latin typeface="Franklin Gothic Demi Cond" panose="020B0706030402020204" pitchFamily="34" charset="0"/>
              </a:rPr>
              <a:t>section 05</a:t>
            </a:r>
          </a:p>
        </p:txBody>
      </p:sp>
      <p:sp>
        <p:nvSpPr>
          <p:cNvPr id="23" name="Title 1"/>
          <p:cNvSpPr>
            <a:spLocks noGrp="1"/>
          </p:cNvSpPr>
          <p:nvPr>
            <p:ph type="title"/>
          </p:nvPr>
        </p:nvSpPr>
        <p:spPr>
          <a:xfrm>
            <a:off x="669325" y="838200"/>
            <a:ext cx="8229111" cy="838200"/>
          </a:xfrm>
        </p:spPr>
        <p:txBody>
          <a:bodyPr vert="horz" lIns="0" tIns="0" rIns="0" bIns="0" rtlCol="0" anchor="ctr">
            <a:normAutofit/>
          </a:bodyPr>
          <a:lstStyle/>
          <a:p>
            <a:pPr algn="l"/>
            <a:r>
              <a:rPr lang="en-US" sz="3650" dirty="0">
                <a:solidFill>
                  <a:schemeClr val="tx1">
                    <a:lumMod val="75000"/>
                    <a:lumOff val="25000"/>
                  </a:schemeClr>
                </a:solidFill>
                <a:latin typeface="Franklin Gothic Book" panose="020B0503020102020204" pitchFamily="34" charset="0"/>
              </a:rPr>
              <a:t>Top </a:t>
            </a:r>
            <a:r>
              <a:rPr lang="en-US" sz="3650" dirty="0" smtClean="0">
                <a:solidFill>
                  <a:schemeClr val="tx1">
                    <a:lumMod val="75000"/>
                    <a:lumOff val="25000"/>
                  </a:schemeClr>
                </a:solidFill>
                <a:latin typeface="Franklin Gothic Book" panose="020B0503020102020204" pitchFamily="34" charset="0"/>
              </a:rPr>
              <a:t>five </a:t>
            </a:r>
            <a:r>
              <a:rPr lang="en-US" sz="3650" dirty="0">
                <a:solidFill>
                  <a:schemeClr val="tx1">
                    <a:lumMod val="75000"/>
                    <a:lumOff val="25000"/>
                  </a:schemeClr>
                </a:solidFill>
                <a:latin typeface="Franklin Gothic Book" panose="020B0503020102020204" pitchFamily="34" charset="0"/>
              </a:rPr>
              <a:t>occupations in </a:t>
            </a:r>
            <a:r>
              <a:rPr lang="en-US" sz="3650" dirty="0" smtClean="0">
                <a:solidFill>
                  <a:schemeClr val="tx1">
                    <a:lumMod val="75000"/>
                    <a:lumOff val="25000"/>
                  </a:schemeClr>
                </a:solidFill>
                <a:latin typeface="Franklin Gothic Book" panose="020B0503020102020204" pitchFamily="34" charset="0"/>
              </a:rPr>
              <a:t>2014</a:t>
            </a:r>
            <a:endParaRPr lang="en-US" sz="3650" dirty="0">
              <a:solidFill>
                <a:schemeClr val="tx1">
                  <a:lumMod val="75000"/>
                  <a:lumOff val="25000"/>
                </a:schemeClr>
              </a:solidFill>
              <a:latin typeface="Franklin Gothic Book" panose="020B0503020102020204" pitchFamily="34" charset="0"/>
            </a:endParaRPr>
          </a:p>
        </p:txBody>
      </p:sp>
      <p:sp>
        <p:nvSpPr>
          <p:cNvPr id="3" name="Rectangle 2"/>
          <p:cNvSpPr/>
          <p:nvPr/>
        </p:nvSpPr>
        <p:spPr>
          <a:xfrm>
            <a:off x="4970585" y="2180899"/>
            <a:ext cx="3451095" cy="3354765"/>
          </a:xfrm>
          <a:prstGeom prst="rect">
            <a:avLst/>
          </a:prstGeom>
        </p:spPr>
        <p:txBody>
          <a:bodyPr wrap="square" lIns="0" tIns="0" rIns="0" bIns="0">
            <a:spAutoFit/>
          </a:bodyPr>
          <a:lstStyle/>
          <a:p>
            <a:pPr>
              <a:spcBef>
                <a:spcPts val="600"/>
              </a:spcBef>
              <a:spcAft>
                <a:spcPts val="600"/>
              </a:spcAft>
            </a:pPr>
            <a:r>
              <a:rPr lang="en-US" b="1" dirty="0" smtClean="0">
                <a:solidFill>
                  <a:srgbClr val="208B9C"/>
                </a:solidFill>
                <a:latin typeface="Franklin Gothic Book" panose="020B0503020102020204" pitchFamily="34" charset="0"/>
              </a:rPr>
              <a:t>Questions</a:t>
            </a:r>
            <a:r>
              <a:rPr lang="en-US" dirty="0" smtClean="0">
                <a:solidFill>
                  <a:srgbClr val="208B9C"/>
                </a:solidFill>
                <a:latin typeface="Franklin Gothic Book" panose="020B0503020102020204" pitchFamily="34" charset="0"/>
              </a:rPr>
              <a:t>:</a:t>
            </a:r>
          </a:p>
          <a:p>
            <a:pPr marL="285750" indent="-285750">
              <a:spcBef>
                <a:spcPts val="600"/>
              </a:spcBef>
              <a:spcAft>
                <a:spcPts val="600"/>
              </a:spcAft>
              <a:buFont typeface="Arial" panose="020B0604020202020204" pitchFamily="34" charset="0"/>
              <a:buChar char="•"/>
            </a:pPr>
            <a:r>
              <a:rPr lang="en-US" dirty="0" smtClean="0">
                <a:latin typeface="Franklin Gothic Book" panose="020B0503020102020204" pitchFamily="34" charset="0"/>
              </a:rPr>
              <a:t>What are the education and skill requirements for these occupations?</a:t>
            </a:r>
          </a:p>
          <a:p>
            <a:pPr marL="285750" indent="-285750">
              <a:spcBef>
                <a:spcPts val="600"/>
              </a:spcBef>
              <a:spcAft>
                <a:spcPts val="600"/>
              </a:spcAft>
              <a:buFont typeface="Arial" panose="020B0604020202020204" pitchFamily="34" charset="0"/>
              <a:buChar char="•"/>
            </a:pPr>
            <a:r>
              <a:rPr lang="en-US" dirty="0" smtClean="0">
                <a:latin typeface="Franklin Gothic Book" panose="020B0503020102020204" pitchFamily="34" charset="0"/>
              </a:rPr>
              <a:t>Do the emerging and star clusters align with the top occupations?</a:t>
            </a:r>
          </a:p>
          <a:p>
            <a:pPr marL="285750" indent="-285750">
              <a:spcBef>
                <a:spcPts val="600"/>
              </a:spcBef>
              <a:spcAft>
                <a:spcPts val="600"/>
              </a:spcAft>
              <a:buFont typeface="Arial" panose="020B0604020202020204" pitchFamily="34" charset="0"/>
              <a:buChar char="•"/>
            </a:pPr>
            <a:r>
              <a:rPr lang="en-US" dirty="0" smtClean="0">
                <a:latin typeface="Franklin Gothic Book" panose="020B0503020102020204" pitchFamily="34" charset="0"/>
              </a:rPr>
              <a:t>What type salaries do these occupations typically provide?</a:t>
            </a:r>
          </a:p>
          <a:p>
            <a:pPr>
              <a:spcBef>
                <a:spcPts val="600"/>
              </a:spcBef>
              <a:spcAft>
                <a:spcPts val="600"/>
              </a:spcAft>
            </a:pPr>
            <a:endParaRPr lang="en-US" sz="1600" dirty="0">
              <a:solidFill>
                <a:srgbClr val="208B9C"/>
              </a:solidFill>
              <a:latin typeface="Franklin Gothic Book" panose="020B0503020102020204" pitchFamily="34" charset="0"/>
            </a:endParaRPr>
          </a:p>
        </p:txBody>
      </p:sp>
      <p:graphicFrame>
        <p:nvGraphicFramePr>
          <p:cNvPr id="24" name="Chart 23"/>
          <p:cNvGraphicFramePr>
            <a:graphicFrameLocks/>
          </p:cNvGraphicFramePr>
          <p:nvPr>
            <p:extLst>
              <p:ext uri="{D42A27DB-BD31-4B8C-83A1-F6EECF244321}">
                <p14:modId xmlns:p14="http://schemas.microsoft.com/office/powerpoint/2010/main" val="4205698271"/>
              </p:ext>
            </p:extLst>
          </p:nvPr>
        </p:nvGraphicFramePr>
        <p:xfrm>
          <a:off x="55490" y="1727756"/>
          <a:ext cx="5881529" cy="4756295"/>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Placeholder 5"/>
          <p:cNvSpPr txBox="1">
            <a:spLocks/>
          </p:cNvSpPr>
          <p:nvPr/>
        </p:nvSpPr>
        <p:spPr bwMode="auto">
          <a:xfrm>
            <a:off x="3130550" y="657542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Source: EMSI Class of Worker 2014.4 (QCEW, non-QCEW, self-employed and extended proprietors)</a:t>
            </a:r>
          </a:p>
        </p:txBody>
      </p:sp>
    </p:spTree>
    <p:extLst>
      <p:ext uri="{BB962C8B-B14F-4D97-AF65-F5344CB8AC3E}">
        <p14:creationId xmlns:p14="http://schemas.microsoft.com/office/powerpoint/2010/main" val="329045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noFill/>
        </p:spPr>
        <p:txBody>
          <a:bodyPr/>
          <a:lstStyle/>
          <a:p>
            <a:pPr>
              <a:spcBef>
                <a:spcPts val="0"/>
              </a:spcBef>
              <a:spcAft>
                <a:spcPts val="0"/>
              </a:spcAft>
            </a:pPr>
            <a:r>
              <a:rPr lang="en-US" sz="6600" dirty="0" smtClean="0">
                <a:solidFill>
                  <a:schemeClr val="tx1">
                    <a:lumMod val="75000"/>
                    <a:lumOff val="25000"/>
                  </a:schemeClr>
                </a:solidFill>
              </a:rPr>
              <a:t>01</a:t>
            </a:r>
          </a:p>
          <a:p>
            <a:pPr>
              <a:spcBef>
                <a:spcPts val="0"/>
              </a:spcBef>
              <a:spcAft>
                <a:spcPts val="0"/>
              </a:spcAft>
            </a:pPr>
            <a:r>
              <a:rPr lang="en-US" sz="6600" dirty="0" smtClean="0">
                <a:solidFill>
                  <a:schemeClr val="tx1">
                    <a:lumMod val="75000"/>
                    <a:lumOff val="25000"/>
                  </a:schemeClr>
                </a:solidFill>
                <a:latin typeface="Franklin Gothic Book" panose="020B0503020102020204" pitchFamily="34" charset="0"/>
              </a:rPr>
              <a:t>overview</a:t>
            </a:r>
            <a:endParaRPr lang="en-US" sz="6600" dirty="0">
              <a:solidFill>
                <a:schemeClr val="tx1">
                  <a:lumMod val="75000"/>
                  <a:lumOff val="25000"/>
                </a:schemeClr>
              </a:solidFill>
              <a:latin typeface="Franklin Gothic Book" panose="020B0503020102020204" pitchFamily="34" charset="0"/>
            </a:endParaRPr>
          </a:p>
        </p:txBody>
      </p:sp>
      <p:cxnSp>
        <p:nvCxnSpPr>
          <p:cNvPr id="5" name="Straight Connector 4"/>
          <p:cNvCxnSpPr/>
          <p:nvPr/>
        </p:nvCxnSpPr>
        <p:spPr>
          <a:xfrm>
            <a:off x="5715000" y="2603679"/>
            <a:ext cx="0" cy="18288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0"/>
          </p:nvPr>
        </p:nvSpPr>
        <p:spPr>
          <a:xfrm>
            <a:off x="6035096" y="2748004"/>
            <a:ext cx="2913321" cy="2746756"/>
          </a:xfrm>
        </p:spPr>
        <p:txBody>
          <a:bodyPr/>
          <a:lstStyle/>
          <a:p>
            <a:pPr>
              <a:lnSpc>
                <a:spcPct val="100000"/>
              </a:lnSpc>
              <a:buNone/>
            </a:pPr>
            <a:r>
              <a:rPr lang="en-US" sz="1600" dirty="0">
                <a:solidFill>
                  <a:srgbClr val="208B9C"/>
                </a:solidFill>
              </a:rPr>
              <a:t>SET FOREVER Region, </a:t>
            </a:r>
            <a:r>
              <a:rPr lang="en-US" sz="1600" dirty="0" smtClean="0">
                <a:solidFill>
                  <a:srgbClr val="208B9C"/>
                </a:solidFill>
              </a:rPr>
              <a:t>LA</a:t>
            </a:r>
          </a:p>
          <a:p>
            <a:pPr>
              <a:lnSpc>
                <a:spcPct val="100000"/>
              </a:lnSpc>
              <a:buNone/>
            </a:pPr>
            <a:endParaRPr lang="en-US" sz="1600" dirty="0">
              <a:solidFill>
                <a:srgbClr val="208B9C"/>
              </a:solidFill>
            </a:endParaRPr>
          </a:p>
          <a:p>
            <a:pPr>
              <a:buNone/>
            </a:pPr>
            <a:r>
              <a:rPr lang="en-US" sz="1600" dirty="0" smtClean="0">
                <a:solidFill>
                  <a:srgbClr val="208B9C"/>
                </a:solidFill>
              </a:rPr>
              <a:t>What </a:t>
            </a:r>
            <a:r>
              <a:rPr lang="en-US" sz="1600" dirty="0">
                <a:solidFill>
                  <a:srgbClr val="208B9C"/>
                </a:solidFill>
              </a:rPr>
              <a:t>is a regional snapshot?</a:t>
            </a:r>
          </a:p>
          <a:p>
            <a:pPr>
              <a:lnSpc>
                <a:spcPct val="100000"/>
              </a:lnSpc>
              <a:buNone/>
            </a:pPr>
            <a:endParaRPr lang="en-US" sz="1600" dirty="0" smtClean="0">
              <a:solidFill>
                <a:srgbClr val="208B9C"/>
              </a:solidFill>
            </a:endParaRPr>
          </a:p>
          <a:p>
            <a:pPr>
              <a:lnSpc>
                <a:spcPct val="100000"/>
              </a:lnSpc>
            </a:pPr>
            <a:endParaRPr lang="en-US" sz="1600" dirty="0" smtClean="0">
              <a:solidFill>
                <a:srgbClr val="208B9C"/>
              </a:solidFill>
            </a:endParaRPr>
          </a:p>
          <a:p>
            <a:endParaRPr lang="en-US" sz="1600" dirty="0" smtClean="0">
              <a:solidFill>
                <a:srgbClr val="208B9C"/>
              </a:solidFill>
            </a:endParaRPr>
          </a:p>
        </p:txBody>
      </p:sp>
      <p:cxnSp>
        <p:nvCxnSpPr>
          <p:cNvPr id="10" name="Straight Connector 9"/>
          <p:cNvCxnSpPr/>
          <p:nvPr/>
        </p:nvCxnSpPr>
        <p:spPr>
          <a:xfrm flipV="1">
            <a:off x="6115287" y="3165231"/>
            <a:ext cx="219456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8624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28"/>
          </p:nvPr>
        </p:nvSpPr>
        <p:spPr/>
        <p:txBody>
          <a:bodyPr lIns="0" tIns="0" rIns="0" bIns="0"/>
          <a:lstStyle/>
          <a:p>
            <a:r>
              <a:rPr lang="en-US" dirty="0" smtClean="0">
                <a:solidFill>
                  <a:srgbClr val="208B9C"/>
                </a:solidFill>
              </a:rPr>
              <a:t>Industry and occupation</a:t>
            </a:r>
            <a:endParaRPr lang="en-US" dirty="0">
              <a:solidFill>
                <a:srgbClr val="208B9C"/>
              </a:solidFill>
            </a:endParaRPr>
          </a:p>
        </p:txBody>
      </p:sp>
      <p:sp>
        <p:nvSpPr>
          <p:cNvPr id="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Rectangle 7"/>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Rectangle 11"/>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Rectangle 12"/>
          <p:cNvSpPr>
            <a:spLocks noChangeArrowheads="1"/>
          </p:cNvSpPr>
          <p:nvPr/>
        </p:nvSpPr>
        <p:spPr bwMode="auto">
          <a:xfrm>
            <a:off x="5920512"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Rectangle 13"/>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14"/>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20" name="Group 19"/>
          <p:cNvGrpSpPr/>
          <p:nvPr/>
        </p:nvGrpSpPr>
        <p:grpSpPr>
          <a:xfrm>
            <a:off x="5920512" y="6163273"/>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6" name="TextBox 25"/>
          <p:cNvSpPr txBox="1"/>
          <p:nvPr/>
        </p:nvSpPr>
        <p:spPr>
          <a:xfrm>
            <a:off x="5920512" y="6294465"/>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05</a:t>
            </a:r>
            <a:endParaRPr lang="en-US" sz="1300" dirty="0">
              <a:solidFill>
                <a:srgbClr val="208B9C"/>
              </a:solidFill>
              <a:latin typeface="Franklin Gothic Demi Cond" panose="020B0706030402020204" pitchFamily="34" charset="0"/>
            </a:endParaRPr>
          </a:p>
        </p:txBody>
      </p:sp>
      <p:sp>
        <p:nvSpPr>
          <p:cNvPr id="23" name="Title 1"/>
          <p:cNvSpPr>
            <a:spLocks noGrp="1"/>
          </p:cNvSpPr>
          <p:nvPr>
            <p:ph type="title"/>
          </p:nvPr>
        </p:nvSpPr>
        <p:spPr>
          <a:xfrm>
            <a:off x="669324" y="838200"/>
            <a:ext cx="8229111" cy="838200"/>
          </a:xfrm>
        </p:spPr>
        <p:txBody>
          <a:bodyPr lIns="0" tIns="0" rIns="0" bIns="0">
            <a:normAutofit/>
          </a:bodyPr>
          <a:lstStyle/>
          <a:p>
            <a:pPr algn="l"/>
            <a:r>
              <a:rPr lang="en-US" sz="3650" dirty="0" smtClean="0">
                <a:solidFill>
                  <a:schemeClr val="tx1">
                    <a:lumMod val="65000"/>
                    <a:lumOff val="35000"/>
                  </a:schemeClr>
                </a:solidFill>
                <a:latin typeface="Franklin Gothic Book" panose="020B0503020102020204" pitchFamily="34" charset="0"/>
              </a:rPr>
              <a:t>Science, Technology, Engineering &amp; Math</a:t>
            </a:r>
            <a:endParaRPr lang="en-US" sz="3650" dirty="0">
              <a:solidFill>
                <a:schemeClr val="tx1">
                  <a:lumMod val="65000"/>
                  <a:lumOff val="35000"/>
                </a:schemeClr>
              </a:solidFill>
              <a:latin typeface="Franklin Gothic Book" panose="020B0503020102020204" pitchFamily="34" charset="0"/>
            </a:endParaRPr>
          </a:p>
        </p:txBody>
      </p:sp>
      <p:sp>
        <p:nvSpPr>
          <p:cNvPr id="16" name="TextBox 15"/>
          <p:cNvSpPr txBox="1"/>
          <p:nvPr/>
        </p:nvSpPr>
        <p:spPr>
          <a:xfrm>
            <a:off x="685800" y="4175336"/>
            <a:ext cx="6578592" cy="1446550"/>
          </a:xfrm>
          <a:prstGeom prst="rect">
            <a:avLst/>
          </a:prstGeom>
          <a:noFill/>
        </p:spPr>
        <p:txBody>
          <a:bodyPr wrap="square" lIns="0" tIns="0" rIns="0" bIns="0" rtlCol="0">
            <a:spAutoFit/>
          </a:bodyPr>
          <a:lstStyle/>
          <a:p>
            <a:pPr>
              <a:spcBef>
                <a:spcPts val="600"/>
              </a:spcBef>
              <a:spcAft>
                <a:spcPts val="600"/>
              </a:spcAft>
            </a:pPr>
            <a:r>
              <a:rPr lang="en-US" sz="1600" b="1" dirty="0" smtClean="0">
                <a:solidFill>
                  <a:srgbClr val="208B9C"/>
                </a:solidFill>
                <a:latin typeface="Franklin Gothic Book" panose="020B0503020102020204" pitchFamily="34" charset="0"/>
              </a:rPr>
              <a:t>Questions</a:t>
            </a:r>
            <a:r>
              <a:rPr lang="en-US" sz="1600" dirty="0" smtClean="0">
                <a:solidFill>
                  <a:srgbClr val="208B9C"/>
                </a:solidFill>
                <a:latin typeface="Franklin Gothic Book" panose="020B0503020102020204" pitchFamily="34" charset="0"/>
              </a:rPr>
              <a:t>:</a:t>
            </a:r>
          </a:p>
          <a:p>
            <a:pPr marL="285750" indent="-285750">
              <a:spcBef>
                <a:spcPts val="600"/>
              </a:spcBef>
              <a:spcAft>
                <a:spcPts val="600"/>
              </a:spcAft>
              <a:buFont typeface="Arial" panose="020B0604020202020204" pitchFamily="34" charset="0"/>
              <a:buChar char="•"/>
            </a:pPr>
            <a:r>
              <a:rPr lang="en-US" sz="1600" dirty="0" smtClean="0">
                <a:latin typeface="Franklin Gothic Book" panose="020B0503020102020204" pitchFamily="34" charset="0"/>
              </a:rPr>
              <a:t>How do STEM jobs compare to the state?</a:t>
            </a:r>
          </a:p>
          <a:p>
            <a:pPr marL="285750" indent="-285750">
              <a:spcBef>
                <a:spcPts val="600"/>
              </a:spcBef>
              <a:spcAft>
                <a:spcPts val="600"/>
              </a:spcAft>
              <a:buFont typeface="Arial" panose="020B0604020202020204" pitchFamily="34" charset="0"/>
              <a:buChar char="•"/>
            </a:pPr>
            <a:r>
              <a:rPr lang="en-US" sz="1600" dirty="0" smtClean="0">
                <a:latin typeface="Franklin Gothic Book" panose="020B0503020102020204" pitchFamily="34" charset="0"/>
              </a:rPr>
              <a:t>What has been the trend of STEM jobs over time?</a:t>
            </a:r>
          </a:p>
          <a:p>
            <a:pPr marL="285750" indent="-285750">
              <a:spcBef>
                <a:spcPts val="600"/>
              </a:spcBef>
              <a:spcAft>
                <a:spcPts val="600"/>
              </a:spcAft>
              <a:buFont typeface="Arial" panose="020B0604020202020204" pitchFamily="34" charset="0"/>
              <a:buChar char="•"/>
            </a:pPr>
            <a:r>
              <a:rPr lang="en-US" sz="1600" dirty="0" smtClean="0">
                <a:latin typeface="Franklin Gothic Book" panose="020B0503020102020204" pitchFamily="34" charset="0"/>
              </a:rPr>
              <a:t>How important are STEM jobs to the region’s Star and Emerging clusters?</a:t>
            </a:r>
          </a:p>
        </p:txBody>
      </p:sp>
      <p:grpSp>
        <p:nvGrpSpPr>
          <p:cNvPr id="18" name="Group 17"/>
          <p:cNvGrpSpPr/>
          <p:nvPr/>
        </p:nvGrpSpPr>
        <p:grpSpPr>
          <a:xfrm>
            <a:off x="723901" y="1914060"/>
            <a:ext cx="7742006" cy="1951926"/>
            <a:chOff x="723901" y="1914060"/>
            <a:chExt cx="7742006" cy="1951926"/>
          </a:xfrm>
        </p:grpSpPr>
        <p:sp>
          <p:nvSpPr>
            <p:cNvPr id="19" name="Rectangle 18"/>
            <p:cNvSpPr/>
            <p:nvPr/>
          </p:nvSpPr>
          <p:spPr>
            <a:xfrm>
              <a:off x="723901" y="1914060"/>
              <a:ext cx="7742006" cy="1934887"/>
            </a:xfrm>
            <a:prstGeom prst="rect">
              <a:avLst/>
            </a:prstGeom>
            <a:pattFill prst="dkUpDiag">
              <a:fgClr>
                <a:schemeClr val="bg1">
                  <a:lumMod val="8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24" name="Rectangle 23"/>
            <p:cNvSpPr/>
            <p:nvPr/>
          </p:nvSpPr>
          <p:spPr>
            <a:xfrm>
              <a:off x="2237947" y="2791518"/>
              <a:ext cx="878306" cy="392351"/>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25" name="TextBox 24"/>
            <p:cNvSpPr txBox="1"/>
            <p:nvPr/>
          </p:nvSpPr>
          <p:spPr>
            <a:xfrm>
              <a:off x="2448081" y="2801654"/>
              <a:ext cx="878306" cy="258532"/>
            </a:xfrm>
            <a:prstGeom prst="rect">
              <a:avLst/>
            </a:prstGeom>
            <a:noFill/>
          </p:spPr>
          <p:txBody>
            <a:bodyPr wrap="square" lIns="0" tIns="0" rIns="0" bIns="0" rtlCol="0">
              <a:spAutoFit/>
            </a:bodyPr>
            <a:lstStyle/>
            <a:p>
              <a:pPr>
                <a:lnSpc>
                  <a:spcPct val="120000"/>
                </a:lnSpc>
              </a:pPr>
              <a:r>
                <a:rPr lang="en-US" sz="1400" dirty="0" smtClean="0">
                  <a:solidFill>
                    <a:schemeClr val="bg1"/>
                  </a:solidFill>
                  <a:latin typeface="Franklin Gothic Demi Cond" panose="020B0706030402020204" pitchFamily="34" charset="0"/>
                </a:rPr>
                <a:t>339</a:t>
              </a:r>
              <a:endParaRPr lang="en-US" sz="1400" dirty="0">
                <a:solidFill>
                  <a:schemeClr val="bg1"/>
                </a:solidFill>
                <a:latin typeface="Franklin Gothic Demi Cond" panose="020B0706030402020204" pitchFamily="34" charset="0"/>
              </a:endParaRPr>
            </a:p>
          </p:txBody>
        </p:sp>
        <p:sp>
          <p:nvSpPr>
            <p:cNvPr id="27" name="Rectangle 26"/>
            <p:cNvSpPr/>
            <p:nvPr/>
          </p:nvSpPr>
          <p:spPr>
            <a:xfrm>
              <a:off x="4295667" y="2861801"/>
              <a:ext cx="878306" cy="307804"/>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28" name="TextBox 27"/>
            <p:cNvSpPr txBox="1"/>
            <p:nvPr/>
          </p:nvSpPr>
          <p:spPr>
            <a:xfrm>
              <a:off x="4458007" y="2866571"/>
              <a:ext cx="616424"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323</a:t>
              </a:r>
              <a:endParaRPr lang="en-US" sz="1400" dirty="0">
                <a:solidFill>
                  <a:schemeClr val="bg1"/>
                </a:solidFill>
                <a:latin typeface="Franklin Gothic Demi Cond" panose="020B0706030402020204" pitchFamily="34" charset="0"/>
              </a:endParaRPr>
            </a:p>
          </p:txBody>
        </p:sp>
        <p:sp>
          <p:nvSpPr>
            <p:cNvPr id="29" name="Rectangle 28"/>
            <p:cNvSpPr/>
            <p:nvPr/>
          </p:nvSpPr>
          <p:spPr>
            <a:xfrm flipV="1">
              <a:off x="6351202" y="3154161"/>
              <a:ext cx="878306" cy="409026"/>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0" name="TextBox 29"/>
            <p:cNvSpPr txBox="1"/>
            <p:nvPr/>
          </p:nvSpPr>
          <p:spPr>
            <a:xfrm>
              <a:off x="6345004" y="3212385"/>
              <a:ext cx="866946"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-4.7%</a:t>
              </a:r>
              <a:endParaRPr lang="en-US" sz="1400" dirty="0">
                <a:solidFill>
                  <a:schemeClr val="bg1"/>
                </a:solidFill>
                <a:latin typeface="Franklin Gothic Demi Cond" panose="020B0706030402020204" pitchFamily="34" charset="0"/>
              </a:endParaRPr>
            </a:p>
          </p:txBody>
        </p:sp>
        <p:sp>
          <p:nvSpPr>
            <p:cNvPr id="31" name="TextBox 30"/>
            <p:cNvSpPr txBox="1"/>
            <p:nvPr/>
          </p:nvSpPr>
          <p:spPr>
            <a:xfrm>
              <a:off x="6553140" y="3462799"/>
              <a:ext cx="1387853" cy="403187"/>
            </a:xfrm>
            <a:prstGeom prst="rect">
              <a:avLst/>
            </a:prstGeom>
            <a:noFill/>
          </p:spPr>
          <p:txBody>
            <a:bodyPr wrap="square" lIns="0" tIns="0" rIns="0" bIns="0" rtlCol="0">
              <a:spAutoFit/>
            </a:bodyPr>
            <a:lstStyle/>
            <a:p>
              <a:pPr algn="ctr">
                <a:lnSpc>
                  <a:spcPct val="120000"/>
                </a:lnSpc>
              </a:pPr>
              <a:r>
                <a:rPr lang="en-US" sz="2400" dirty="0" smtClean="0">
                  <a:solidFill>
                    <a:schemeClr val="tx1">
                      <a:lumMod val="75000"/>
                      <a:lumOff val="25000"/>
                    </a:schemeClr>
                  </a:solidFill>
                  <a:latin typeface="Franklin Gothic Demi Cond" panose="020B0706030402020204" pitchFamily="34" charset="0"/>
                </a:rPr>
                <a:t>Change</a:t>
              </a:r>
              <a:endParaRPr lang="en-US" sz="2400" dirty="0">
                <a:solidFill>
                  <a:schemeClr val="tx1">
                    <a:lumMod val="75000"/>
                    <a:lumOff val="25000"/>
                  </a:schemeClr>
                </a:solidFill>
                <a:latin typeface="Franklin Gothic Demi Cond" panose="020B0706030402020204" pitchFamily="34" charset="0"/>
              </a:endParaRPr>
            </a:p>
          </p:txBody>
        </p:sp>
        <p:sp>
          <p:nvSpPr>
            <p:cNvPr id="32" name="TextBox 31"/>
            <p:cNvSpPr txBox="1"/>
            <p:nvPr/>
          </p:nvSpPr>
          <p:spPr>
            <a:xfrm>
              <a:off x="4848117" y="3411312"/>
              <a:ext cx="636837" cy="443198"/>
            </a:xfrm>
            <a:prstGeom prst="rect">
              <a:avLst/>
            </a:prstGeom>
            <a:noFill/>
          </p:spPr>
          <p:txBody>
            <a:bodyPr wrap="square" lIns="0" tIns="0" rIns="0" bIns="0" rtlCol="0">
              <a:spAutoFit/>
            </a:bodyPr>
            <a:lstStyle/>
            <a:p>
              <a:pPr>
                <a:lnSpc>
                  <a:spcPct val="120000"/>
                </a:lnSpc>
              </a:pPr>
              <a:r>
                <a:rPr lang="en-US" sz="2400" dirty="0" smtClean="0">
                  <a:solidFill>
                    <a:schemeClr val="tx1">
                      <a:lumMod val="75000"/>
                      <a:lumOff val="25000"/>
                    </a:schemeClr>
                  </a:solidFill>
                  <a:latin typeface="Franklin Gothic Demi Cond" panose="020B0706030402020204" pitchFamily="34" charset="0"/>
                </a:rPr>
                <a:t>2014</a:t>
              </a:r>
              <a:endParaRPr lang="en-US" sz="2400" dirty="0">
                <a:solidFill>
                  <a:schemeClr val="tx1">
                    <a:lumMod val="75000"/>
                    <a:lumOff val="25000"/>
                  </a:schemeClr>
                </a:solidFill>
                <a:latin typeface="Franklin Gothic Demi Cond" panose="020B0706030402020204" pitchFamily="34" charset="0"/>
              </a:endParaRPr>
            </a:p>
          </p:txBody>
        </p:sp>
        <p:sp>
          <p:nvSpPr>
            <p:cNvPr id="33" name="TextBox 32"/>
            <p:cNvSpPr txBox="1"/>
            <p:nvPr/>
          </p:nvSpPr>
          <p:spPr>
            <a:xfrm>
              <a:off x="2807882" y="3411312"/>
              <a:ext cx="652156" cy="403187"/>
            </a:xfrm>
            <a:prstGeom prst="rect">
              <a:avLst/>
            </a:prstGeom>
            <a:noFill/>
          </p:spPr>
          <p:txBody>
            <a:bodyPr wrap="square" lIns="0" tIns="0" rIns="0" bIns="0" rtlCol="0">
              <a:spAutoFit/>
            </a:bodyPr>
            <a:lstStyle/>
            <a:p>
              <a:pPr>
                <a:lnSpc>
                  <a:spcPct val="120000"/>
                </a:lnSpc>
              </a:pPr>
              <a:r>
                <a:rPr lang="en-US" sz="2400" dirty="0" smtClean="0">
                  <a:solidFill>
                    <a:schemeClr val="tx1">
                      <a:lumMod val="75000"/>
                      <a:lumOff val="25000"/>
                    </a:schemeClr>
                  </a:solidFill>
                  <a:latin typeface="Franklin Gothic Demi Cond" panose="020B0706030402020204" pitchFamily="34" charset="0"/>
                </a:rPr>
                <a:t>2009</a:t>
              </a:r>
              <a:endParaRPr lang="en-US" sz="2400" dirty="0">
                <a:solidFill>
                  <a:schemeClr val="tx1">
                    <a:lumMod val="75000"/>
                    <a:lumOff val="25000"/>
                  </a:schemeClr>
                </a:solidFill>
                <a:latin typeface="Franklin Gothic Demi Cond" panose="020B0706030402020204" pitchFamily="34" charset="0"/>
              </a:endParaRPr>
            </a:p>
          </p:txBody>
        </p:sp>
        <p:sp>
          <p:nvSpPr>
            <p:cNvPr id="34" name="TextBox 33"/>
            <p:cNvSpPr txBox="1"/>
            <p:nvPr/>
          </p:nvSpPr>
          <p:spPr>
            <a:xfrm>
              <a:off x="816330" y="1988117"/>
              <a:ext cx="1828925" cy="553998"/>
            </a:xfrm>
            <a:prstGeom prst="rect">
              <a:avLst/>
            </a:prstGeom>
            <a:noFill/>
          </p:spPr>
          <p:txBody>
            <a:bodyPr wrap="square" lIns="0" tIns="0" rIns="0" bIns="0" rtlCol="0">
              <a:spAutoFit/>
            </a:bodyPr>
            <a:lstStyle/>
            <a:p>
              <a:r>
                <a:rPr lang="en-US" dirty="0" smtClean="0">
                  <a:solidFill>
                    <a:schemeClr val="tx1">
                      <a:lumMod val="75000"/>
                      <a:lumOff val="25000"/>
                    </a:schemeClr>
                  </a:solidFill>
                  <a:latin typeface="Franklin Gothic Demi Cond" panose="020B0706030402020204" pitchFamily="34" charset="0"/>
                </a:rPr>
                <a:t>Job change in STEM occupations</a:t>
              </a:r>
              <a:endParaRPr lang="en-US" dirty="0">
                <a:solidFill>
                  <a:schemeClr val="tx1">
                    <a:lumMod val="75000"/>
                    <a:lumOff val="25000"/>
                  </a:schemeClr>
                </a:solidFill>
                <a:latin typeface="Franklin Gothic Demi Cond" panose="020B0706030402020204" pitchFamily="34" charset="0"/>
              </a:endParaRPr>
            </a:p>
          </p:txBody>
        </p:sp>
        <p:sp>
          <p:nvSpPr>
            <p:cNvPr id="35" name="Rectangle 34"/>
            <p:cNvSpPr/>
            <p:nvPr/>
          </p:nvSpPr>
          <p:spPr>
            <a:xfrm>
              <a:off x="3150315" y="2399168"/>
              <a:ext cx="878306" cy="784701"/>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6" name="Rectangle 35"/>
            <p:cNvSpPr/>
            <p:nvPr/>
          </p:nvSpPr>
          <p:spPr>
            <a:xfrm>
              <a:off x="5208222" y="2439330"/>
              <a:ext cx="878306" cy="722971"/>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7" name="Rectangle 36"/>
            <p:cNvSpPr/>
            <p:nvPr/>
          </p:nvSpPr>
          <p:spPr>
            <a:xfrm flipV="1">
              <a:off x="7264624" y="3154163"/>
              <a:ext cx="878306" cy="203971"/>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8" name="Rectangle 37"/>
            <p:cNvSpPr/>
            <p:nvPr/>
          </p:nvSpPr>
          <p:spPr>
            <a:xfrm>
              <a:off x="822826" y="2826965"/>
              <a:ext cx="274320" cy="274320"/>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9" name="Rectangle 38"/>
            <p:cNvSpPr/>
            <p:nvPr/>
          </p:nvSpPr>
          <p:spPr>
            <a:xfrm>
              <a:off x="822826" y="3297235"/>
              <a:ext cx="274320" cy="274320"/>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40" name="TextBox 39"/>
            <p:cNvSpPr txBox="1"/>
            <p:nvPr/>
          </p:nvSpPr>
          <p:spPr>
            <a:xfrm>
              <a:off x="1143847" y="2713756"/>
              <a:ext cx="630394" cy="517065"/>
            </a:xfrm>
            <a:prstGeom prst="rect">
              <a:avLst/>
            </a:prstGeom>
            <a:noFill/>
          </p:spPr>
          <p:txBody>
            <a:bodyPr wrap="square" lIns="0" tIns="0" rIns="0" bIns="0" rtlCol="0">
              <a:spAutoFit/>
            </a:bodyPr>
            <a:lstStyle/>
            <a:p>
              <a:pPr>
                <a:lnSpc>
                  <a:spcPct val="80000"/>
                </a:lnSpc>
              </a:pPr>
              <a:r>
                <a:rPr lang="en-US" sz="1400" dirty="0" smtClean="0">
                  <a:solidFill>
                    <a:schemeClr val="tx1">
                      <a:lumMod val="75000"/>
                      <a:lumOff val="25000"/>
                    </a:schemeClr>
                  </a:solidFill>
                  <a:latin typeface="Franklin Gothic Demi Cond" panose="020B0706030402020204" pitchFamily="34" charset="0"/>
                </a:rPr>
                <a:t>SET-Forever Region</a:t>
              </a:r>
              <a:endParaRPr lang="en-US" sz="1400" dirty="0">
                <a:solidFill>
                  <a:schemeClr val="tx1">
                    <a:lumMod val="75000"/>
                    <a:lumOff val="25000"/>
                  </a:schemeClr>
                </a:solidFill>
                <a:latin typeface="Franklin Gothic Demi Cond" panose="020B0706030402020204" pitchFamily="34" charset="0"/>
              </a:endParaRPr>
            </a:p>
          </p:txBody>
        </p:sp>
        <p:sp>
          <p:nvSpPr>
            <p:cNvPr id="41" name="TextBox 40"/>
            <p:cNvSpPr txBox="1"/>
            <p:nvPr/>
          </p:nvSpPr>
          <p:spPr>
            <a:xfrm>
              <a:off x="1143846" y="3292476"/>
              <a:ext cx="770961" cy="344710"/>
            </a:xfrm>
            <a:prstGeom prst="rect">
              <a:avLst/>
            </a:prstGeom>
            <a:noFill/>
          </p:spPr>
          <p:txBody>
            <a:bodyPr wrap="square" lIns="0" tIns="0" rIns="0" bIns="0" rtlCol="0">
              <a:spAutoFit/>
            </a:bodyPr>
            <a:lstStyle/>
            <a:p>
              <a:pPr>
                <a:lnSpc>
                  <a:spcPct val="80000"/>
                </a:lnSpc>
              </a:pPr>
              <a:r>
                <a:rPr lang="en-US" sz="1400" dirty="0" smtClean="0">
                  <a:solidFill>
                    <a:schemeClr val="tx1">
                      <a:lumMod val="75000"/>
                      <a:lumOff val="25000"/>
                    </a:schemeClr>
                  </a:solidFill>
                  <a:latin typeface="Franklin Gothic Demi Cond" panose="020B0706030402020204" pitchFamily="34" charset="0"/>
                </a:rPr>
                <a:t>Rest of Louisiana</a:t>
              </a:r>
              <a:endParaRPr lang="en-US" sz="1400" dirty="0">
                <a:solidFill>
                  <a:schemeClr val="tx1">
                    <a:lumMod val="75000"/>
                    <a:lumOff val="25000"/>
                  </a:schemeClr>
                </a:solidFill>
                <a:latin typeface="Franklin Gothic Demi Cond" panose="020B0706030402020204" pitchFamily="34" charset="0"/>
              </a:endParaRPr>
            </a:p>
          </p:txBody>
        </p:sp>
        <p:sp>
          <p:nvSpPr>
            <p:cNvPr id="43" name="TextBox 42"/>
            <p:cNvSpPr txBox="1"/>
            <p:nvPr/>
          </p:nvSpPr>
          <p:spPr>
            <a:xfrm>
              <a:off x="5206485" y="2455480"/>
              <a:ext cx="860190"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63,191</a:t>
              </a:r>
              <a:endParaRPr lang="en-US" sz="1400" dirty="0">
                <a:solidFill>
                  <a:schemeClr val="bg1"/>
                </a:solidFill>
                <a:latin typeface="Franklin Gothic Demi Cond" panose="020B0706030402020204" pitchFamily="34" charset="0"/>
              </a:endParaRPr>
            </a:p>
          </p:txBody>
        </p:sp>
        <p:sp>
          <p:nvSpPr>
            <p:cNvPr id="44" name="TextBox 43"/>
            <p:cNvSpPr txBox="1"/>
            <p:nvPr/>
          </p:nvSpPr>
          <p:spPr>
            <a:xfrm>
              <a:off x="7218148" y="3125006"/>
              <a:ext cx="878306"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-0.41%</a:t>
              </a:r>
              <a:endParaRPr lang="en-US" sz="1400" dirty="0">
                <a:solidFill>
                  <a:schemeClr val="bg1"/>
                </a:solidFill>
                <a:latin typeface="Franklin Gothic Demi Cond" panose="020B0706030402020204" pitchFamily="34" charset="0"/>
              </a:endParaRPr>
            </a:p>
          </p:txBody>
        </p:sp>
        <p:sp>
          <p:nvSpPr>
            <p:cNvPr id="45" name="TextBox 44"/>
            <p:cNvSpPr txBox="1"/>
            <p:nvPr/>
          </p:nvSpPr>
          <p:spPr>
            <a:xfrm>
              <a:off x="3150315" y="2399169"/>
              <a:ext cx="878306"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63,451</a:t>
              </a:r>
              <a:endParaRPr lang="en-US" sz="1400" dirty="0">
                <a:solidFill>
                  <a:schemeClr val="bg1"/>
                </a:solidFill>
                <a:latin typeface="Franklin Gothic Demi Cond" panose="020B0706030402020204" pitchFamily="34" charset="0"/>
              </a:endParaRPr>
            </a:p>
          </p:txBody>
        </p:sp>
      </p:grpSp>
      <p:cxnSp>
        <p:nvCxnSpPr>
          <p:cNvPr id="4" name="Straight Connector 3"/>
          <p:cNvCxnSpPr/>
          <p:nvPr/>
        </p:nvCxnSpPr>
        <p:spPr>
          <a:xfrm flipV="1">
            <a:off x="2161745" y="3162098"/>
            <a:ext cx="6035040" cy="22641"/>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2" name="Text Placeholder 5"/>
          <p:cNvSpPr txBox="1">
            <a:spLocks/>
          </p:cNvSpPr>
          <p:nvPr/>
        </p:nvSpPr>
        <p:spPr>
          <a:xfrm>
            <a:off x="685800" y="6001726"/>
            <a:ext cx="6166185" cy="134396"/>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defTabSz="914418">
              <a:defRPr/>
            </a:pPr>
            <a:r>
              <a:rPr lang="en-US" dirty="0" smtClean="0">
                <a:solidFill>
                  <a:schemeClr val="tx1"/>
                </a:solidFill>
                <a:latin typeface="Franklin Gothic Book"/>
              </a:rPr>
              <a:t>*Note: STEM and STEM-related occupation definitions from BLS (2010)</a:t>
            </a:r>
            <a:endParaRPr lang="en-US" dirty="0">
              <a:solidFill>
                <a:schemeClr val="tx1"/>
              </a:solidFill>
              <a:latin typeface="Franklin Gothic Book"/>
            </a:endParaRPr>
          </a:p>
        </p:txBody>
      </p:sp>
      <p:sp>
        <p:nvSpPr>
          <p:cNvPr id="46" name="Text Placeholder 5"/>
          <p:cNvSpPr txBox="1">
            <a:spLocks/>
          </p:cNvSpPr>
          <p:nvPr/>
        </p:nvSpPr>
        <p:spPr>
          <a:xfrm>
            <a:off x="3460038" y="3922938"/>
            <a:ext cx="5029200" cy="147733"/>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lvl="0" algn="r">
              <a:defRPr/>
            </a:pPr>
            <a:r>
              <a:rPr kumimoji="0" lang="en-US" sz="800" b="0" i="0" u="none" strike="noStrike" kern="1200" cap="none" spc="0" normalizeH="0" baseline="0" noProof="0" dirty="0" smtClean="0">
                <a:ln>
                  <a:noFill/>
                </a:ln>
                <a:solidFill>
                  <a:schemeClr val="tx1"/>
                </a:solidFill>
                <a:effectLst/>
                <a:uLnTx/>
                <a:uFillTx/>
                <a:latin typeface="Franklin Gothic Book"/>
              </a:rPr>
              <a:t>Source: EMSI </a:t>
            </a:r>
            <a:r>
              <a:rPr lang="en-US" dirty="0">
                <a:solidFill>
                  <a:schemeClr val="tx1"/>
                </a:solidFill>
                <a:latin typeface="Franklin Gothic Book"/>
              </a:rPr>
              <a:t>Class of Worker </a:t>
            </a:r>
            <a:r>
              <a:rPr lang="en-US" dirty="0" smtClean="0">
                <a:solidFill>
                  <a:schemeClr val="tx1"/>
                </a:solidFill>
                <a:latin typeface="Franklin Gothic Book"/>
              </a:rPr>
              <a:t>2014.4 </a:t>
            </a:r>
            <a:r>
              <a:rPr lang="en-US" dirty="0">
                <a:solidFill>
                  <a:schemeClr val="tx1"/>
                </a:solidFill>
                <a:latin typeface="Franklin Gothic Book"/>
              </a:rPr>
              <a:t>(QCEW, non-QCEW, self-employed and extended </a:t>
            </a:r>
            <a:r>
              <a:rPr lang="en-US" dirty="0" smtClean="0">
                <a:solidFill>
                  <a:schemeClr val="tx1"/>
                </a:solidFill>
                <a:latin typeface="Franklin Gothic Book"/>
              </a:rPr>
              <a:t>proprietors)</a:t>
            </a:r>
            <a:endParaRPr kumimoji="0" lang="en-US" sz="800" b="0" i="0" u="none" strike="noStrike" kern="1200" cap="none" spc="0" normalizeH="0" baseline="0" noProof="0" dirty="0">
              <a:ln>
                <a:noFill/>
              </a:ln>
              <a:solidFill>
                <a:schemeClr val="tx1"/>
              </a:solidFill>
              <a:effectLst/>
              <a:uLnTx/>
              <a:uFillTx/>
              <a:latin typeface="Franklin Gothic Book"/>
            </a:endParaRPr>
          </a:p>
        </p:txBody>
      </p:sp>
      <p:sp>
        <p:nvSpPr>
          <p:cNvPr id="47" name="Text Placeholder 5"/>
          <p:cNvSpPr txBox="1">
            <a:spLocks/>
          </p:cNvSpPr>
          <p:nvPr/>
        </p:nvSpPr>
        <p:spPr bwMode="auto">
          <a:xfrm>
            <a:off x="3201988" y="6546850"/>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Source: EMSI Class of Worker 2014.4 (QCEW, non-QCEW, self-employed and extended proprietors)</a:t>
            </a:r>
          </a:p>
        </p:txBody>
      </p:sp>
    </p:spTree>
    <p:extLst>
      <p:ext uri="{BB962C8B-B14F-4D97-AF65-F5344CB8AC3E}">
        <p14:creationId xmlns:p14="http://schemas.microsoft.com/office/powerpoint/2010/main" val="28331487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2438615"/>
            <a:ext cx="9144000" cy="2641174"/>
          </a:xfrm>
          <a:prstGeom prst="rect">
            <a:avLst/>
          </a:prstGeom>
          <a:pattFill prst="dkUp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prstClr val="white"/>
              </a:solidFill>
              <a:latin typeface="Franklin Gothic Demi Cond" panose="020B0706030402020204" pitchFamily="34" charset="0"/>
            </a:endParaRPr>
          </a:p>
        </p:txBody>
      </p:sp>
      <p:sp>
        <p:nvSpPr>
          <p:cNvPr id="2" name="Title 1"/>
          <p:cNvSpPr>
            <a:spLocks noGrp="1"/>
          </p:cNvSpPr>
          <p:nvPr>
            <p:ph type="title"/>
          </p:nvPr>
        </p:nvSpPr>
        <p:spPr>
          <a:xfrm>
            <a:off x="685800" y="967739"/>
            <a:ext cx="7772400" cy="914402"/>
          </a:xfrm>
        </p:spPr>
        <p:txBody>
          <a:bodyPr/>
          <a:lstStyle/>
          <a:p>
            <a:r>
              <a:rPr lang="en-US" dirty="0" smtClean="0">
                <a:solidFill>
                  <a:schemeClr val="tx1">
                    <a:lumMod val="65000"/>
                    <a:lumOff val="35000"/>
                  </a:schemeClr>
                </a:solidFill>
              </a:rPr>
              <a:t>Report Contributors</a:t>
            </a:r>
            <a:br>
              <a:rPr lang="en-US" dirty="0" smtClean="0">
                <a:solidFill>
                  <a:schemeClr val="tx1">
                    <a:lumMod val="65000"/>
                    <a:lumOff val="35000"/>
                  </a:schemeClr>
                </a:solidFill>
              </a:rPr>
            </a:br>
            <a:r>
              <a:rPr lang="en-US" sz="1600" dirty="0">
                <a:solidFill>
                  <a:srgbClr val="208B9C"/>
                </a:solidFill>
              </a:rPr>
              <a:t>This report was prepared by the Purdue Center for Regional </a:t>
            </a:r>
            <a:r>
              <a:rPr lang="en-US" sz="1600" dirty="0" smtClean="0">
                <a:solidFill>
                  <a:srgbClr val="208B9C"/>
                </a:solidFill>
              </a:rPr>
              <a:t>Development, in partnership with the Southern Rural Development Center and USDA Rural Development, in support of the Stronger Economies Together program.  </a:t>
            </a:r>
            <a:r>
              <a:rPr lang="en-US" sz="1600" dirty="0">
                <a:solidFill>
                  <a:srgbClr val="208B9C"/>
                </a:solidFill>
              </a:rPr>
              <a:t/>
            </a:r>
            <a:br>
              <a:rPr lang="en-US" sz="1600" dirty="0">
                <a:solidFill>
                  <a:srgbClr val="208B9C"/>
                </a:solidFill>
              </a:rPr>
            </a:br>
            <a:endParaRPr lang="en-US" sz="1600" dirty="0">
              <a:solidFill>
                <a:srgbClr val="208B9C"/>
              </a:solidFill>
            </a:endParaRPr>
          </a:p>
        </p:txBody>
      </p:sp>
      <p:sp>
        <p:nvSpPr>
          <p:cNvPr id="15" name="Rectangle 14"/>
          <p:cNvSpPr/>
          <p:nvPr/>
        </p:nvSpPr>
        <p:spPr>
          <a:xfrm>
            <a:off x="3710708" y="3759202"/>
            <a:ext cx="1899517" cy="1077218"/>
          </a:xfrm>
          <a:prstGeom prst="rect">
            <a:avLst/>
          </a:prstGeom>
        </p:spPr>
        <p:txBody>
          <a:bodyPr wrap="square" lIns="0" tIns="0" rIns="0" bIns="0">
            <a:spAutoFit/>
          </a:bodyPr>
          <a:lstStyle/>
          <a:p>
            <a:r>
              <a:rPr lang="en-US" sz="2000" dirty="0" smtClean="0">
                <a:solidFill>
                  <a:schemeClr val="tx1">
                    <a:lumMod val="75000"/>
                    <a:lumOff val="25000"/>
                  </a:schemeClr>
                </a:solidFill>
                <a:latin typeface="Franklin Gothic Demi Cond" panose="020B0706030402020204" pitchFamily="34" charset="0"/>
              </a:rPr>
              <a:t>Data Analysis</a:t>
            </a:r>
          </a:p>
          <a:p>
            <a:r>
              <a:rPr lang="en-US" sz="1600" dirty="0" smtClean="0">
                <a:solidFill>
                  <a:schemeClr val="tx1">
                    <a:lumMod val="75000"/>
                    <a:lumOff val="25000"/>
                  </a:schemeClr>
                </a:solidFill>
              </a:rPr>
              <a:t>Ayoung Kim</a:t>
            </a:r>
          </a:p>
          <a:p>
            <a:r>
              <a:rPr lang="en-US" sz="1600" dirty="0" smtClean="0">
                <a:solidFill>
                  <a:schemeClr val="tx1">
                    <a:lumMod val="75000"/>
                    <a:lumOff val="25000"/>
                  </a:schemeClr>
                </a:solidFill>
              </a:rPr>
              <a:t>Francisco Scott</a:t>
            </a:r>
          </a:p>
          <a:p>
            <a:r>
              <a:rPr lang="en-US" sz="1600" dirty="0" smtClean="0">
                <a:solidFill>
                  <a:schemeClr val="tx1">
                    <a:lumMod val="75000"/>
                    <a:lumOff val="25000"/>
                  </a:schemeClr>
                </a:solidFill>
              </a:rPr>
              <a:t>Yong Kim</a:t>
            </a:r>
            <a:endParaRPr lang="en-US" dirty="0">
              <a:solidFill>
                <a:schemeClr val="tx1">
                  <a:lumMod val="75000"/>
                  <a:lumOff val="25000"/>
                </a:schemeClr>
              </a:solidFill>
            </a:endParaRPr>
          </a:p>
        </p:txBody>
      </p:sp>
      <p:sp>
        <p:nvSpPr>
          <p:cNvPr id="16" name="Rectangle 15"/>
          <p:cNvSpPr/>
          <p:nvPr/>
        </p:nvSpPr>
        <p:spPr>
          <a:xfrm>
            <a:off x="1069848" y="3759202"/>
            <a:ext cx="1944369" cy="1046440"/>
          </a:xfrm>
          <a:prstGeom prst="rect">
            <a:avLst/>
          </a:prstGeom>
        </p:spPr>
        <p:txBody>
          <a:bodyPr wrap="square" lIns="0" tIns="0" rIns="0" bIns="0">
            <a:spAutoFit/>
          </a:bodyPr>
          <a:lstStyle/>
          <a:p>
            <a:r>
              <a:rPr lang="en-US" sz="2000" dirty="0">
                <a:solidFill>
                  <a:schemeClr val="tx1">
                    <a:lumMod val="75000"/>
                    <a:lumOff val="25000"/>
                  </a:schemeClr>
                </a:solidFill>
                <a:latin typeface="Franklin Gothic Demi Cond" panose="020B0706030402020204" pitchFamily="34" charset="0"/>
              </a:rPr>
              <a:t>Report </a:t>
            </a:r>
            <a:r>
              <a:rPr lang="en-US" sz="2000" dirty="0" smtClean="0">
                <a:solidFill>
                  <a:schemeClr val="tx1">
                    <a:lumMod val="75000"/>
                    <a:lumOff val="25000"/>
                  </a:schemeClr>
                </a:solidFill>
                <a:latin typeface="Franklin Gothic Demi Cond" panose="020B0706030402020204" pitchFamily="34" charset="0"/>
              </a:rPr>
              <a:t>Authors</a:t>
            </a:r>
          </a:p>
          <a:p>
            <a:r>
              <a:rPr lang="en-US" sz="1600" dirty="0" smtClean="0">
                <a:solidFill>
                  <a:schemeClr val="tx1">
                    <a:lumMod val="75000"/>
                    <a:lumOff val="25000"/>
                  </a:schemeClr>
                </a:solidFill>
              </a:rPr>
              <a:t>Bo Beaulieu, PhD</a:t>
            </a:r>
          </a:p>
          <a:p>
            <a:r>
              <a:rPr lang="en-US" sz="1600" dirty="0" smtClean="0">
                <a:solidFill>
                  <a:schemeClr val="tx1">
                    <a:lumMod val="75000"/>
                    <a:lumOff val="25000"/>
                  </a:schemeClr>
                </a:solidFill>
              </a:rPr>
              <a:t>Indraneel Kumar, PhD</a:t>
            </a:r>
          </a:p>
          <a:p>
            <a:r>
              <a:rPr lang="en-US" sz="1600" dirty="0" smtClean="0">
                <a:solidFill>
                  <a:schemeClr val="tx1">
                    <a:lumMod val="75000"/>
                    <a:lumOff val="25000"/>
                  </a:schemeClr>
                </a:solidFill>
              </a:rPr>
              <a:t>Andrey Zhalnin, PhD</a:t>
            </a:r>
            <a:endParaRPr lang="en-US" sz="1600" dirty="0">
              <a:solidFill>
                <a:schemeClr val="tx1">
                  <a:lumMod val="75000"/>
                  <a:lumOff val="25000"/>
                </a:schemeClr>
              </a:solidFill>
            </a:endParaRPr>
          </a:p>
        </p:txBody>
      </p:sp>
      <p:sp>
        <p:nvSpPr>
          <p:cNvPr id="17" name="Rectangle 16"/>
          <p:cNvSpPr/>
          <p:nvPr/>
        </p:nvSpPr>
        <p:spPr>
          <a:xfrm>
            <a:off x="6617429" y="3759202"/>
            <a:ext cx="2138653" cy="800219"/>
          </a:xfrm>
          <a:prstGeom prst="rect">
            <a:avLst/>
          </a:prstGeom>
        </p:spPr>
        <p:txBody>
          <a:bodyPr wrap="square" lIns="0" tIns="0" rIns="0" bIns="0">
            <a:spAutoFit/>
          </a:bodyPr>
          <a:lstStyle/>
          <a:p>
            <a:r>
              <a:rPr lang="en-US" sz="2000" dirty="0">
                <a:solidFill>
                  <a:schemeClr val="tx1">
                    <a:lumMod val="65000"/>
                    <a:lumOff val="35000"/>
                  </a:schemeClr>
                </a:solidFill>
                <a:latin typeface="Franklin Gothic Demi Cond" panose="020B0706030402020204" pitchFamily="34" charset="0"/>
              </a:rPr>
              <a:t>Report </a:t>
            </a:r>
            <a:r>
              <a:rPr lang="en-US" sz="2000" dirty="0" smtClean="0">
                <a:solidFill>
                  <a:schemeClr val="tx1">
                    <a:lumMod val="65000"/>
                    <a:lumOff val="35000"/>
                  </a:schemeClr>
                </a:solidFill>
                <a:latin typeface="Franklin Gothic Demi Cond" panose="020B0706030402020204" pitchFamily="34" charset="0"/>
              </a:rPr>
              <a:t>Design</a:t>
            </a:r>
          </a:p>
          <a:p>
            <a:r>
              <a:rPr lang="en-US" sz="1600" dirty="0" smtClean="0">
                <a:solidFill>
                  <a:schemeClr val="tx1">
                    <a:lumMod val="65000"/>
                    <a:lumOff val="35000"/>
                  </a:schemeClr>
                </a:solidFill>
              </a:rPr>
              <a:t>Tyler Wright</a:t>
            </a:r>
          </a:p>
          <a:p>
            <a:endParaRPr lang="en-US" sz="1600" dirty="0">
              <a:solidFill>
                <a:schemeClr val="tx1">
                  <a:lumMod val="65000"/>
                  <a:lumOff val="35000"/>
                </a:schemeClr>
              </a:solidFill>
            </a:endParaRPr>
          </a:p>
        </p:txBody>
      </p:sp>
      <p:pic>
        <p:nvPicPr>
          <p:cNvPr id="2050" name="Picture 2" descr="Pencil Icon"/>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6200000">
            <a:off x="1401319" y="2800354"/>
            <a:ext cx="8001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Graph Icon"/>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30831" y="2800355"/>
            <a:ext cx="8001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aint Brush Icon"/>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45132" y="2674573"/>
            <a:ext cx="925881" cy="925881"/>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p:cNvCxnSpPr/>
          <p:nvPr/>
        </p:nvCxnSpPr>
        <p:spPr>
          <a:xfrm flipH="1">
            <a:off x="3203782" y="3112404"/>
            <a:ext cx="1" cy="13716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948641" y="3107295"/>
            <a:ext cx="1" cy="13716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14376" y="5734049"/>
            <a:ext cx="7686674" cy="387798"/>
          </a:xfrm>
          <a:prstGeom prst="rect">
            <a:avLst/>
          </a:prstGeom>
          <a:noFill/>
        </p:spPr>
        <p:txBody>
          <a:bodyPr wrap="square" lIns="0" tIns="0" rIns="0" bIns="0" rtlCol="0">
            <a:spAutoFit/>
          </a:bodyPr>
          <a:lstStyle/>
          <a:p>
            <a:pPr>
              <a:lnSpc>
                <a:spcPct val="120000"/>
              </a:lnSpc>
            </a:pPr>
            <a:r>
              <a:rPr lang="en-US" sz="1050" dirty="0" smtClean="0">
                <a:solidFill>
                  <a:schemeClr val="tx2"/>
                </a:solidFill>
              </a:rPr>
              <a:t>This report was supported, in part, by grant from the USDA Rural Development through the auspices of the Southern Rural Development Center.  It was produced in support of the Stronger Economies Together (SET) program. </a:t>
            </a:r>
            <a:endParaRPr lang="en-US" sz="1050" dirty="0">
              <a:solidFill>
                <a:schemeClr val="tx2"/>
              </a:solidFill>
            </a:endParaRPr>
          </a:p>
        </p:txBody>
      </p:sp>
    </p:spTree>
    <p:extLst>
      <p:ext uri="{BB962C8B-B14F-4D97-AF65-F5344CB8AC3E}">
        <p14:creationId xmlns:p14="http://schemas.microsoft.com/office/powerpoint/2010/main" val="2247994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a:gsLst>
            <a:gs pos="0">
              <a:srgbClr val="208B9C">
                <a:lumMod val="87000"/>
                <a:lumOff val="13000"/>
              </a:srgbClr>
            </a:gs>
            <a:gs pos="100000">
              <a:srgbClr val="34BFD5"/>
            </a:gs>
          </a:gsLst>
          <a:lin ang="5400000" scaled="1"/>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208B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0"/>
          </p:nvPr>
        </p:nvSpPr>
        <p:spPr>
          <a:xfrm>
            <a:off x="6601522" y="2904236"/>
            <a:ext cx="2163337" cy="2746756"/>
          </a:xfrm>
        </p:spPr>
        <p:txBody>
          <a:bodyPr>
            <a:normAutofit/>
          </a:bodyPr>
          <a:lstStyle/>
          <a:p>
            <a:pPr>
              <a:buNone/>
            </a:pPr>
            <a:r>
              <a:rPr lang="en-US" dirty="0" smtClean="0">
                <a:solidFill>
                  <a:schemeClr val="bg1"/>
                </a:solidFill>
              </a:rPr>
              <a:t>For more information,</a:t>
            </a:r>
          </a:p>
          <a:p>
            <a:pPr lvl="1"/>
            <a:r>
              <a:rPr lang="en-US" dirty="0" smtClean="0">
                <a:solidFill>
                  <a:schemeClr val="bg1"/>
                </a:solidFill>
                <a:latin typeface="Franklin Gothic Book" panose="020B0503020102020204" pitchFamily="34" charset="0"/>
              </a:rPr>
              <a:t>please contact:</a:t>
            </a:r>
          </a:p>
          <a:p>
            <a:pPr lvl="1"/>
            <a:endParaRPr lang="en-US" dirty="0" smtClean="0">
              <a:solidFill>
                <a:schemeClr val="bg1"/>
              </a:solidFill>
              <a:latin typeface="Franklin Gothic Book" panose="020B0503020102020204" pitchFamily="34" charset="0"/>
            </a:endParaRPr>
          </a:p>
          <a:p>
            <a:pPr lvl="1"/>
            <a:r>
              <a:rPr lang="en-US" dirty="0" smtClean="0">
                <a:solidFill>
                  <a:schemeClr val="bg1"/>
                </a:solidFill>
                <a:latin typeface="Franklin Gothic Book" panose="020B0503020102020204" pitchFamily="34" charset="0"/>
              </a:rPr>
              <a:t>Dr. Bo Beaulieu, </a:t>
            </a:r>
          </a:p>
          <a:p>
            <a:pPr lvl="1"/>
            <a:r>
              <a:rPr lang="en-US" dirty="0" smtClean="0">
                <a:solidFill>
                  <a:schemeClr val="bg1"/>
                </a:solidFill>
                <a:latin typeface="Franklin Gothic Book" panose="020B0503020102020204" pitchFamily="34" charset="0"/>
              </a:rPr>
              <a:t>PCRD Director: </a:t>
            </a:r>
          </a:p>
          <a:p>
            <a:pPr lvl="1"/>
            <a:r>
              <a:rPr lang="en-US" dirty="0" smtClean="0">
                <a:solidFill>
                  <a:schemeClr val="bg1"/>
                </a:solidFill>
                <a:latin typeface="Franklin Gothic Book" panose="020B0503020102020204" pitchFamily="34" charset="0"/>
              </a:rPr>
              <a:t>ljb@purdue.edu</a:t>
            </a:r>
          </a:p>
          <a:p>
            <a:pPr lvl="1"/>
            <a:endParaRPr lang="en-US" dirty="0" smtClean="0">
              <a:solidFill>
                <a:schemeClr val="bg1"/>
              </a:solidFill>
              <a:latin typeface="Franklin Gothic Book" panose="020B0503020102020204" pitchFamily="34" charset="0"/>
            </a:endParaRPr>
          </a:p>
          <a:p>
            <a:pPr lvl="1"/>
            <a:r>
              <a:rPr lang="en-US" dirty="0" smtClean="0">
                <a:solidFill>
                  <a:schemeClr val="bg1"/>
                </a:solidFill>
                <a:latin typeface="Franklin Gothic Book" panose="020B0503020102020204" pitchFamily="34" charset="0"/>
              </a:rPr>
              <a:t>Or</a:t>
            </a:r>
          </a:p>
          <a:p>
            <a:pPr lvl="1"/>
            <a:endParaRPr lang="en-US" dirty="0">
              <a:solidFill>
                <a:schemeClr val="bg1"/>
              </a:solidFill>
              <a:latin typeface="Franklin Gothic Book" panose="020B0503020102020204" pitchFamily="34" charset="0"/>
            </a:endParaRPr>
          </a:p>
          <a:p>
            <a:pPr lvl="1"/>
            <a:r>
              <a:rPr lang="en-US" dirty="0" smtClean="0">
                <a:solidFill>
                  <a:schemeClr val="bg1"/>
                </a:solidFill>
                <a:latin typeface="Franklin Gothic Book" panose="020B0503020102020204" pitchFamily="34" charset="0"/>
              </a:rPr>
              <a:t>765-494-7273</a:t>
            </a:r>
          </a:p>
          <a:p>
            <a:endParaRPr lang="en-US" dirty="0" smtClean="0">
              <a:solidFill>
                <a:schemeClr val="bg1"/>
              </a:solidFill>
            </a:endParaRPr>
          </a:p>
          <a:p>
            <a:endParaRPr lang="en-US" dirty="0">
              <a:solidFill>
                <a:schemeClr val="bg1"/>
              </a:solidFill>
            </a:endParaRPr>
          </a:p>
        </p:txBody>
      </p:sp>
      <p:sp>
        <p:nvSpPr>
          <p:cNvPr id="4" name="TextBox 3"/>
          <p:cNvSpPr txBox="1"/>
          <p:nvPr/>
        </p:nvSpPr>
        <p:spPr>
          <a:xfrm>
            <a:off x="443346" y="4256330"/>
            <a:ext cx="5571208" cy="775597"/>
          </a:xfrm>
          <a:prstGeom prst="rect">
            <a:avLst/>
          </a:prstGeom>
          <a:noFill/>
        </p:spPr>
        <p:txBody>
          <a:bodyPr wrap="square" lIns="0" tIns="0" rIns="0" bIns="0" rtlCol="0">
            <a:spAutoFit/>
          </a:bodyPr>
          <a:lstStyle/>
          <a:p>
            <a:pPr algn="r">
              <a:lnSpc>
                <a:spcPct val="120000"/>
              </a:lnSpc>
            </a:pPr>
            <a:r>
              <a:rPr lang="en-US" sz="1400" dirty="0">
                <a:solidFill>
                  <a:schemeClr val="bg1"/>
                </a:solidFill>
                <a:latin typeface="Franklin Gothic Book" panose="020B0503020102020204" pitchFamily="34" charset="0"/>
              </a:rPr>
              <a:t>The Purdue Center for Regional Development (PCRD) seeks to pioneer new ideas and strategies that contribute to regional collaboration, innovation and prosperity. </a:t>
            </a:r>
            <a:endParaRPr lang="en-US" sz="1400" dirty="0" smtClean="0">
              <a:solidFill>
                <a:schemeClr val="bg1"/>
              </a:solidFill>
              <a:latin typeface="Franklin Gothic Book" panose="020B0503020102020204" pitchFamily="34" charset="0"/>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18"/>
          <a:stretch/>
        </p:blipFill>
        <p:spPr>
          <a:xfrm>
            <a:off x="1004425" y="2979109"/>
            <a:ext cx="5010129" cy="938289"/>
          </a:xfrm>
          <a:prstGeom prst="rect">
            <a:avLst/>
          </a:prstGeom>
        </p:spPr>
      </p:pic>
      <p:cxnSp>
        <p:nvCxnSpPr>
          <p:cNvPr id="8" name="Straight Connector 7"/>
          <p:cNvCxnSpPr/>
          <p:nvPr/>
        </p:nvCxnSpPr>
        <p:spPr>
          <a:xfrm>
            <a:off x="6404927" y="2904236"/>
            <a:ext cx="52973" cy="335200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610349" y="5867400"/>
            <a:ext cx="1469633" cy="369332"/>
          </a:xfrm>
          <a:prstGeom prst="rect">
            <a:avLst/>
          </a:prstGeom>
          <a:noFill/>
        </p:spPr>
        <p:txBody>
          <a:bodyPr wrap="none" rtlCol="0">
            <a:spAutoFit/>
          </a:bodyPr>
          <a:lstStyle/>
          <a:p>
            <a:r>
              <a:rPr lang="en-US" dirty="0" smtClean="0">
                <a:solidFill>
                  <a:schemeClr val="bg1"/>
                </a:solidFill>
              </a:rPr>
              <a:t>October 2015</a:t>
            </a:r>
            <a:endParaRPr lang="en-US" dirty="0">
              <a:solidFill>
                <a:schemeClr val="bg1"/>
              </a:solidFill>
            </a:endParaRPr>
          </a:p>
        </p:txBody>
      </p:sp>
    </p:spTree>
    <p:extLst>
      <p:ext uri="{BB962C8B-B14F-4D97-AF65-F5344CB8AC3E}">
        <p14:creationId xmlns:p14="http://schemas.microsoft.com/office/powerpoint/2010/main" val="4247008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7283" y="2285265"/>
            <a:ext cx="4569036" cy="399968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3954" y="800600"/>
            <a:ext cx="2017948" cy="1766490"/>
          </a:xfrm>
          <a:prstGeom prst="rect">
            <a:avLst/>
          </a:prstGeom>
        </p:spPr>
      </p:pic>
      <p:sp>
        <p:nvSpPr>
          <p:cNvPr id="20" name="Rectangle 19"/>
          <p:cNvSpPr/>
          <p:nvPr/>
        </p:nvSpPr>
        <p:spPr>
          <a:xfrm>
            <a:off x="631508" y="1960930"/>
            <a:ext cx="3124870" cy="4028238"/>
          </a:xfrm>
          <a:prstGeom prst="rect">
            <a:avLst/>
          </a:prstGeom>
          <a:pattFill prst="dkUpDiag">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5" name="Text Placeholder 4"/>
          <p:cNvSpPr>
            <a:spLocks noGrp="1"/>
          </p:cNvSpPr>
          <p:nvPr>
            <p:ph type="body" idx="28"/>
          </p:nvPr>
        </p:nvSpPr>
        <p:spPr/>
        <p:txBody>
          <a:bodyPr lIns="0" tIns="0" rIns="0" bIns="0"/>
          <a:lstStyle/>
          <a:p>
            <a:r>
              <a:rPr lang="en-US" dirty="0" smtClean="0">
                <a:solidFill>
                  <a:srgbClr val="208B9C"/>
                </a:solidFill>
              </a:rPr>
              <a:t>Overview</a:t>
            </a:r>
            <a:endParaRPr lang="en-US" dirty="0">
              <a:solidFill>
                <a:srgbClr val="208B9C"/>
              </a:solidFill>
            </a:endParaRPr>
          </a:p>
        </p:txBody>
      </p:sp>
      <p:sp>
        <p:nvSpPr>
          <p:cNvPr id="4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8" name="Rectangle 47"/>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9" name="Rectangle 48"/>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0" name="Rectangle 49"/>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1" name="Rectangle 50"/>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2" name="Rectangle 51"/>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solidFill>
                  <a:srgbClr val="208B9C"/>
                </a:solidFill>
              </a:endParaRPr>
            </a:p>
          </p:txBody>
        </p:sp>
        <p:sp>
          <p:nvSpPr>
            <p:cNvPr id="55"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solidFill>
                  <a:srgbClr val="208B9C"/>
                </a:solidFill>
              </a:endParaRPr>
            </a:p>
          </p:txBody>
        </p:sp>
      </p:grpSp>
      <p:sp>
        <p:nvSpPr>
          <p:cNvPr id="56" name="TextBox 55"/>
          <p:cNvSpPr txBox="1"/>
          <p:nvPr/>
        </p:nvSpPr>
        <p:spPr>
          <a:xfrm>
            <a:off x="685800" y="6287390"/>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01</a:t>
            </a:r>
            <a:endParaRPr lang="en-US" sz="1300" dirty="0">
              <a:solidFill>
                <a:srgbClr val="208B9C"/>
              </a:solidFill>
              <a:latin typeface="Franklin Gothic Demi Cond" panose="020B0706030402020204" pitchFamily="34" charset="0"/>
            </a:endParaRPr>
          </a:p>
        </p:txBody>
      </p:sp>
      <p:sp>
        <p:nvSpPr>
          <p:cNvPr id="17" name="Title 1"/>
          <p:cNvSpPr>
            <a:spLocks noGrp="1"/>
          </p:cNvSpPr>
          <p:nvPr>
            <p:ph type="title"/>
          </p:nvPr>
        </p:nvSpPr>
        <p:spPr>
          <a:xfrm>
            <a:off x="685800" y="939604"/>
            <a:ext cx="8229111" cy="838200"/>
          </a:xfrm>
        </p:spPr>
        <p:txBody>
          <a:bodyPr lIns="0" tIns="0" rIns="0" bIns="0">
            <a:normAutofit/>
          </a:bodyPr>
          <a:lstStyle/>
          <a:p>
            <a:pPr algn="l"/>
            <a:r>
              <a:rPr lang="en-US" sz="4000" dirty="0">
                <a:solidFill>
                  <a:schemeClr val="tx1">
                    <a:lumMod val="75000"/>
                    <a:lumOff val="25000"/>
                  </a:schemeClr>
                </a:solidFill>
                <a:latin typeface="Franklin Gothic Book" panose="020B0503020102020204" pitchFamily="34" charset="0"/>
              </a:rPr>
              <a:t>SET FOREVER </a:t>
            </a:r>
            <a:r>
              <a:rPr lang="en-US" sz="4000" dirty="0" smtClean="0">
                <a:solidFill>
                  <a:schemeClr val="tx1">
                    <a:lumMod val="75000"/>
                    <a:lumOff val="25000"/>
                  </a:schemeClr>
                </a:solidFill>
                <a:latin typeface="Franklin Gothic Book" panose="020B0503020102020204" pitchFamily="34" charset="0"/>
              </a:rPr>
              <a:t>Region</a:t>
            </a:r>
            <a:endParaRPr lang="en-US" sz="4000" dirty="0">
              <a:solidFill>
                <a:schemeClr val="tx1">
                  <a:lumMod val="75000"/>
                  <a:lumOff val="25000"/>
                </a:schemeClr>
              </a:solidFill>
              <a:latin typeface="Franklin Gothic Book" panose="020B0503020102020204" pitchFamily="34" charset="0"/>
            </a:endParaRPr>
          </a:p>
        </p:txBody>
      </p:sp>
      <p:sp>
        <p:nvSpPr>
          <p:cNvPr id="2" name="TextBox 1"/>
          <p:cNvSpPr txBox="1"/>
          <p:nvPr/>
        </p:nvSpPr>
        <p:spPr>
          <a:xfrm>
            <a:off x="747118" y="2106794"/>
            <a:ext cx="2926080" cy="2970044"/>
          </a:xfrm>
          <a:prstGeom prst="rect">
            <a:avLst/>
          </a:prstGeom>
          <a:noFill/>
        </p:spPr>
        <p:txBody>
          <a:bodyPr wrap="square" lIns="0" tIns="0" rIns="0" rtlCol="0">
            <a:spAutoFit/>
          </a:bodyPr>
          <a:lstStyle/>
          <a:p>
            <a:pPr>
              <a:spcBef>
                <a:spcPts val="600"/>
              </a:spcBef>
              <a:spcAft>
                <a:spcPts val="600"/>
              </a:spcAft>
            </a:pPr>
            <a:r>
              <a:rPr lang="en-US" sz="1600" dirty="0">
                <a:solidFill>
                  <a:schemeClr val="tx1">
                    <a:lumMod val="75000"/>
                    <a:lumOff val="25000"/>
                  </a:schemeClr>
                </a:solidFill>
                <a:latin typeface="Franklin Gothic Book" panose="020B0503020102020204" pitchFamily="34" charset="0"/>
              </a:rPr>
              <a:t>The SET FOREVER </a:t>
            </a:r>
            <a:r>
              <a:rPr lang="en-US" sz="1600" dirty="0" smtClean="0">
                <a:solidFill>
                  <a:schemeClr val="tx1">
                    <a:lumMod val="75000"/>
                    <a:lumOff val="25000"/>
                  </a:schemeClr>
                </a:solidFill>
                <a:latin typeface="Franklin Gothic Book" panose="020B0503020102020204" pitchFamily="34" charset="0"/>
              </a:rPr>
              <a:t>Region is comprised of five Louisiana counties. I-20 passes through the southern part of the region and connects to I-55 to the east.</a:t>
            </a:r>
          </a:p>
          <a:p>
            <a:pPr marL="577850" indent="-285750">
              <a:spcBef>
                <a:spcPts val="600"/>
              </a:spcBef>
              <a:buClr>
                <a:srgbClr val="208B9C"/>
              </a:buClr>
              <a:buSzPct val="115000"/>
              <a:buFont typeface="Wingdings" panose="05000000000000000000" pitchFamily="2" charset="2"/>
              <a:buChar char="§"/>
            </a:pPr>
            <a:r>
              <a:rPr lang="en-US" sz="1600" dirty="0" smtClean="0">
                <a:solidFill>
                  <a:schemeClr val="tx1">
                    <a:lumMod val="75000"/>
                    <a:lumOff val="25000"/>
                  </a:schemeClr>
                </a:solidFill>
                <a:latin typeface="Franklin Gothic Book" panose="020B0503020102020204" pitchFamily="34" charset="0"/>
              </a:rPr>
              <a:t>East </a:t>
            </a:r>
            <a:r>
              <a:rPr lang="en-US" sz="1600" dirty="0">
                <a:solidFill>
                  <a:schemeClr val="tx1">
                    <a:lumMod val="75000"/>
                    <a:lumOff val="25000"/>
                  </a:schemeClr>
                </a:solidFill>
                <a:latin typeface="Franklin Gothic Book" panose="020B0503020102020204" pitchFamily="34" charset="0"/>
              </a:rPr>
              <a:t>Carroll</a:t>
            </a:r>
          </a:p>
          <a:p>
            <a:pPr marL="577850" indent="-285750">
              <a:spcBef>
                <a:spcPts val="600"/>
              </a:spcBef>
              <a:buClr>
                <a:srgbClr val="208B9C"/>
              </a:buClr>
              <a:buSzPct val="115000"/>
              <a:buFont typeface="Wingdings" panose="05000000000000000000" pitchFamily="2" charset="2"/>
              <a:buChar char="§"/>
            </a:pPr>
            <a:r>
              <a:rPr lang="en-US" sz="1600" dirty="0">
                <a:solidFill>
                  <a:schemeClr val="tx1">
                    <a:lumMod val="75000"/>
                    <a:lumOff val="25000"/>
                  </a:schemeClr>
                </a:solidFill>
                <a:latin typeface="Franklin Gothic Book" panose="020B0503020102020204" pitchFamily="34" charset="0"/>
              </a:rPr>
              <a:t>Madison</a:t>
            </a:r>
          </a:p>
          <a:p>
            <a:pPr marL="577850" indent="-285750">
              <a:spcBef>
                <a:spcPts val="600"/>
              </a:spcBef>
              <a:buClr>
                <a:srgbClr val="208B9C"/>
              </a:buClr>
              <a:buSzPct val="115000"/>
              <a:buFont typeface="Wingdings" panose="05000000000000000000" pitchFamily="2" charset="2"/>
              <a:buChar char="§"/>
            </a:pPr>
            <a:r>
              <a:rPr lang="en-US" sz="1600" dirty="0">
                <a:solidFill>
                  <a:schemeClr val="tx1">
                    <a:lumMod val="75000"/>
                    <a:lumOff val="25000"/>
                  </a:schemeClr>
                </a:solidFill>
                <a:latin typeface="Franklin Gothic Book" panose="020B0503020102020204" pitchFamily="34" charset="0"/>
              </a:rPr>
              <a:t>Morehouse</a:t>
            </a:r>
          </a:p>
          <a:p>
            <a:pPr marL="577850" indent="-285750">
              <a:spcBef>
                <a:spcPts val="600"/>
              </a:spcBef>
              <a:buClr>
                <a:srgbClr val="208B9C"/>
              </a:buClr>
              <a:buSzPct val="115000"/>
              <a:buFont typeface="Wingdings" panose="05000000000000000000" pitchFamily="2" charset="2"/>
              <a:buChar char="§"/>
            </a:pPr>
            <a:r>
              <a:rPr lang="en-US" sz="1600" dirty="0">
                <a:solidFill>
                  <a:schemeClr val="tx1">
                    <a:lumMod val="75000"/>
                    <a:lumOff val="25000"/>
                  </a:schemeClr>
                </a:solidFill>
                <a:latin typeface="Franklin Gothic Book" panose="020B0503020102020204" pitchFamily="34" charset="0"/>
              </a:rPr>
              <a:t>Richland</a:t>
            </a:r>
          </a:p>
          <a:p>
            <a:pPr marL="577850" indent="-285750">
              <a:spcBef>
                <a:spcPts val="600"/>
              </a:spcBef>
              <a:buClr>
                <a:srgbClr val="208B9C"/>
              </a:buClr>
              <a:buSzPct val="115000"/>
              <a:buFont typeface="Wingdings" panose="05000000000000000000" pitchFamily="2" charset="2"/>
              <a:buChar char="§"/>
            </a:pPr>
            <a:r>
              <a:rPr lang="en-US" sz="1600" dirty="0">
                <a:solidFill>
                  <a:schemeClr val="tx1">
                    <a:lumMod val="75000"/>
                    <a:lumOff val="25000"/>
                  </a:schemeClr>
                </a:solidFill>
                <a:latin typeface="Franklin Gothic Book" panose="020B0503020102020204" pitchFamily="34" charset="0"/>
              </a:rPr>
              <a:t>West Carroll</a:t>
            </a:r>
          </a:p>
        </p:txBody>
      </p:sp>
      <p:cxnSp>
        <p:nvCxnSpPr>
          <p:cNvPr id="14" name="Straight Connector 13"/>
          <p:cNvCxnSpPr/>
          <p:nvPr/>
        </p:nvCxnSpPr>
        <p:spPr>
          <a:xfrm flipH="1">
            <a:off x="4119824" y="846274"/>
            <a:ext cx="3399161" cy="1585427"/>
          </a:xfrm>
          <a:prstGeom prst="line">
            <a:avLst/>
          </a:prstGeom>
          <a:ln w="9525">
            <a:solidFill>
              <a:schemeClr val="tx1">
                <a:lumMod val="50000"/>
                <a:lumOff val="50000"/>
              </a:schemeClr>
            </a:solidFill>
            <a:prstDash val="solid"/>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flipV="1">
            <a:off x="7919179" y="1227301"/>
            <a:ext cx="310421" cy="3786826"/>
          </a:xfrm>
          <a:prstGeom prst="line">
            <a:avLst/>
          </a:prstGeom>
          <a:ln>
            <a:solidFill>
              <a:schemeClr val="tx1">
                <a:lumMod val="50000"/>
                <a:lumOff val="50000"/>
              </a:schemeClr>
            </a:solidFill>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93398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28"/>
          </p:nvPr>
        </p:nvSpPr>
        <p:spPr/>
        <p:txBody>
          <a:bodyPr lIns="0" tIns="0" rIns="0" bIns="0"/>
          <a:lstStyle/>
          <a:p>
            <a:r>
              <a:rPr lang="en-US" dirty="0" smtClean="0">
                <a:solidFill>
                  <a:srgbClr val="208B9C"/>
                </a:solidFill>
              </a:rPr>
              <a:t>Overview</a:t>
            </a:r>
            <a:endParaRPr lang="en-US" dirty="0">
              <a:solidFill>
                <a:srgbClr val="208B9C"/>
              </a:solidFill>
            </a:endParaRPr>
          </a:p>
        </p:txBody>
      </p:sp>
      <p:sp>
        <p:nvSpPr>
          <p:cNvPr id="47" name="Rectangle 9"/>
          <p:cNvSpPr>
            <a:spLocks noChangeArrowheads="1"/>
          </p:cNvSpPr>
          <p:nvPr/>
        </p:nvSpPr>
        <p:spPr bwMode="auto">
          <a:xfrm>
            <a:off x="1994478"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8" name="Rectangle 47"/>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9" name="Rectangle 48"/>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0" name="Rectangle 49"/>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1" name="Rectangle 50"/>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2" name="Rectangle 51"/>
          <p:cNvSpPr>
            <a:spLocks noChangeArrowheads="1"/>
          </p:cNvSpPr>
          <p:nvPr/>
        </p:nvSpPr>
        <p:spPr bwMode="auto">
          <a:xfrm>
            <a:off x="685800"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solidFill>
                  <a:srgbClr val="A3792C"/>
                </a:solidFill>
              </a:endParaRPr>
            </a:p>
          </p:txBody>
        </p:sp>
        <p:sp>
          <p:nvSpPr>
            <p:cNvPr id="55"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solidFill>
                  <a:srgbClr val="A3792C"/>
                </a:solidFill>
              </a:endParaRPr>
            </a:p>
          </p:txBody>
        </p:sp>
      </p:grpSp>
      <p:sp>
        <p:nvSpPr>
          <p:cNvPr id="56" name="TextBox 55"/>
          <p:cNvSpPr txBox="1"/>
          <p:nvPr/>
        </p:nvSpPr>
        <p:spPr>
          <a:xfrm>
            <a:off x="685800" y="6287390"/>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01</a:t>
            </a:r>
            <a:endParaRPr lang="en-US" sz="1300" dirty="0">
              <a:solidFill>
                <a:srgbClr val="208B9C"/>
              </a:solidFill>
              <a:latin typeface="Franklin Gothic Demi Cond" panose="020B0706030402020204" pitchFamily="34" charset="0"/>
            </a:endParaRPr>
          </a:p>
        </p:txBody>
      </p:sp>
      <p:sp>
        <p:nvSpPr>
          <p:cNvPr id="17" name="Title 1"/>
          <p:cNvSpPr>
            <a:spLocks noGrp="1"/>
          </p:cNvSpPr>
          <p:nvPr>
            <p:ph type="title"/>
          </p:nvPr>
        </p:nvSpPr>
        <p:spPr>
          <a:xfrm>
            <a:off x="669324" y="838200"/>
            <a:ext cx="8229111" cy="838200"/>
          </a:xfrm>
        </p:spPr>
        <p:txBody>
          <a:bodyPr lIns="0" tIns="0" rIns="0" bIns="0">
            <a:normAutofit/>
          </a:bodyPr>
          <a:lstStyle/>
          <a:p>
            <a:pPr algn="l"/>
            <a:r>
              <a:rPr lang="en-US" sz="3653" dirty="0" smtClean="0">
                <a:solidFill>
                  <a:schemeClr val="tx1">
                    <a:lumMod val="75000"/>
                    <a:lumOff val="25000"/>
                  </a:schemeClr>
                </a:solidFill>
                <a:latin typeface="Franklin Gothic Book" panose="020B0503020102020204" pitchFamily="34" charset="0"/>
              </a:rPr>
              <a:t>What is a regional snapshot?</a:t>
            </a:r>
            <a:endParaRPr lang="en-US" sz="3653" dirty="0">
              <a:solidFill>
                <a:schemeClr val="tx1">
                  <a:lumMod val="75000"/>
                  <a:lumOff val="25000"/>
                </a:schemeClr>
              </a:solidFill>
              <a:latin typeface="Franklin Gothic Book" panose="020B0503020102020204" pitchFamily="34" charset="0"/>
            </a:endParaRPr>
          </a:p>
        </p:txBody>
      </p:sp>
      <p:sp>
        <p:nvSpPr>
          <p:cNvPr id="2" name="TextBox 1"/>
          <p:cNvSpPr txBox="1"/>
          <p:nvPr/>
        </p:nvSpPr>
        <p:spPr>
          <a:xfrm>
            <a:off x="685800" y="1707714"/>
            <a:ext cx="3652284" cy="4431983"/>
          </a:xfrm>
          <a:prstGeom prst="rect">
            <a:avLst/>
          </a:prstGeom>
          <a:noFill/>
        </p:spPr>
        <p:txBody>
          <a:bodyPr wrap="square" lIns="0" tIns="0" rIns="0" bIns="0" numCol="1" spcCol="182880" rtlCol="0">
            <a:spAutoFit/>
          </a:bodyPr>
          <a:lstStyle/>
          <a:p>
            <a:r>
              <a:rPr lang="en-US" dirty="0" smtClean="0">
                <a:solidFill>
                  <a:srgbClr val="208B9C"/>
                </a:solidFill>
                <a:latin typeface="Franklin Gothic Demi Cond" panose="020B0706030402020204" pitchFamily="34" charset="0"/>
              </a:rPr>
              <a:t>What is the snapshot?</a:t>
            </a:r>
            <a:endParaRPr lang="en-US" dirty="0">
              <a:solidFill>
                <a:schemeClr val="tx1">
                  <a:lumMod val="50000"/>
                  <a:lumOff val="50000"/>
                </a:schemeClr>
              </a:solidFill>
              <a:latin typeface="Franklin Gothic Book" panose="020B0503020102020204" pitchFamily="34" charset="0"/>
            </a:endParaRPr>
          </a:p>
          <a:p>
            <a:r>
              <a:rPr lang="en-US" sz="1400" dirty="0" smtClean="0">
                <a:solidFill>
                  <a:schemeClr val="tx1">
                    <a:lumMod val="75000"/>
                    <a:lumOff val="25000"/>
                  </a:schemeClr>
                </a:solidFill>
                <a:latin typeface="Franklin Gothic Book" panose="020B0503020102020204" pitchFamily="34" charset="0"/>
              </a:rPr>
              <a:t>This snapshot is a demographic and economic assessment of the </a:t>
            </a:r>
            <a:r>
              <a:rPr lang="en-US" sz="1400" dirty="0">
                <a:solidFill>
                  <a:schemeClr val="tx1">
                    <a:lumMod val="75000"/>
                    <a:lumOff val="25000"/>
                  </a:schemeClr>
                </a:solidFill>
                <a:latin typeface="Franklin Gothic Book" panose="020B0503020102020204" pitchFamily="34" charset="0"/>
              </a:rPr>
              <a:t>SET </a:t>
            </a:r>
            <a:r>
              <a:rPr lang="en-US" sz="1400" dirty="0" smtClean="0">
                <a:solidFill>
                  <a:schemeClr val="tx1">
                    <a:lumMod val="75000"/>
                    <a:lumOff val="25000"/>
                  </a:schemeClr>
                </a:solidFill>
                <a:latin typeface="Franklin Gothic Book" panose="020B0503020102020204" pitchFamily="34" charset="0"/>
              </a:rPr>
              <a:t>FOREVER Region in Louisiana. Using county-level data, PCRD analyzed a number of indicators to gauge the overall economic performance of the </a:t>
            </a:r>
            <a:r>
              <a:rPr lang="en-US" sz="1400" dirty="0">
                <a:solidFill>
                  <a:schemeClr val="tx1">
                    <a:lumMod val="75000"/>
                    <a:lumOff val="25000"/>
                  </a:schemeClr>
                </a:solidFill>
                <a:latin typeface="Franklin Gothic Book" panose="020B0503020102020204" pitchFamily="34" charset="0"/>
              </a:rPr>
              <a:t>SET FOREVER Region </a:t>
            </a:r>
            <a:r>
              <a:rPr lang="en-US" sz="1400" dirty="0" smtClean="0">
                <a:solidFill>
                  <a:schemeClr val="tx1">
                    <a:lumMod val="75000"/>
                    <a:lumOff val="25000"/>
                  </a:schemeClr>
                </a:solidFill>
                <a:latin typeface="Franklin Gothic Book" panose="020B0503020102020204" pitchFamily="34" charset="0"/>
              </a:rPr>
              <a:t>in comparison to the rest of the state.</a:t>
            </a:r>
          </a:p>
          <a:p>
            <a:endParaRPr lang="en-US" sz="1400" dirty="0">
              <a:solidFill>
                <a:srgbClr val="208B9C"/>
              </a:solidFill>
              <a:latin typeface="Franklin Gothic Book" panose="020B0503020102020204" pitchFamily="34" charset="0"/>
            </a:endParaRPr>
          </a:p>
          <a:p>
            <a:r>
              <a:rPr lang="en-US" dirty="0" smtClean="0">
                <a:solidFill>
                  <a:srgbClr val="208B9C"/>
                </a:solidFill>
                <a:latin typeface="Franklin Gothic Demi Cond" panose="020B0706030402020204" pitchFamily="34" charset="0"/>
              </a:rPr>
              <a:t>What is its purpose?</a:t>
            </a:r>
            <a:endParaRPr lang="en-US" dirty="0">
              <a:solidFill>
                <a:schemeClr val="tx1">
                  <a:lumMod val="50000"/>
                  <a:lumOff val="50000"/>
                </a:schemeClr>
              </a:solidFill>
              <a:latin typeface="Franklin Gothic Book" panose="020B0503020102020204" pitchFamily="34" charset="0"/>
            </a:endParaRPr>
          </a:p>
          <a:p>
            <a:r>
              <a:rPr lang="en-US" sz="1400" dirty="0">
                <a:solidFill>
                  <a:schemeClr val="tx1">
                    <a:lumMod val="75000"/>
                    <a:lumOff val="25000"/>
                  </a:schemeClr>
                </a:solidFill>
                <a:latin typeface="Franklin Gothic Book" panose="020B0503020102020204" pitchFamily="34" charset="0"/>
              </a:rPr>
              <a:t>The </a:t>
            </a:r>
            <a:r>
              <a:rPr lang="en-US" sz="1400" dirty="0" smtClean="0">
                <a:solidFill>
                  <a:schemeClr val="tx1">
                    <a:lumMod val="75000"/>
                    <a:lumOff val="25000"/>
                  </a:schemeClr>
                </a:solidFill>
                <a:latin typeface="Franklin Gothic Book" panose="020B0503020102020204" pitchFamily="34" charset="0"/>
              </a:rPr>
              <a:t>snapshot is </a:t>
            </a:r>
            <a:r>
              <a:rPr lang="en-US" sz="1400" dirty="0">
                <a:solidFill>
                  <a:schemeClr val="tx1">
                    <a:lumMod val="75000"/>
                    <a:lumOff val="25000"/>
                  </a:schemeClr>
                </a:solidFill>
                <a:latin typeface="Franklin Gothic Book" panose="020B0503020102020204" pitchFamily="34" charset="0"/>
              </a:rPr>
              <a:t>intended to inform </a:t>
            </a:r>
            <a:r>
              <a:rPr lang="en-US" sz="1400" dirty="0" smtClean="0">
                <a:solidFill>
                  <a:schemeClr val="tx1">
                    <a:lumMod val="75000"/>
                    <a:lumOff val="25000"/>
                  </a:schemeClr>
                </a:solidFill>
                <a:latin typeface="Franklin Gothic Book" panose="020B0503020102020204" pitchFamily="34" charset="0"/>
              </a:rPr>
              <a:t>the region’s leaders, organizations </a:t>
            </a:r>
            <a:r>
              <a:rPr lang="en-US" sz="1400" dirty="0">
                <a:solidFill>
                  <a:schemeClr val="tx1">
                    <a:lumMod val="75000"/>
                    <a:lumOff val="25000"/>
                  </a:schemeClr>
                </a:solidFill>
                <a:latin typeface="Franklin Gothic Book" panose="020B0503020102020204" pitchFamily="34" charset="0"/>
              </a:rPr>
              <a:t>and residents of the key attributes of the region’s population and </a:t>
            </a:r>
            <a:r>
              <a:rPr lang="en-US" sz="1400" dirty="0" smtClean="0">
                <a:solidFill>
                  <a:schemeClr val="tx1">
                    <a:lumMod val="75000"/>
                    <a:lumOff val="25000"/>
                  </a:schemeClr>
                </a:solidFill>
                <a:latin typeface="Franklin Gothic Book" panose="020B0503020102020204" pitchFamily="34" charset="0"/>
              </a:rPr>
              <a:t>economy. In </a:t>
            </a:r>
            <a:r>
              <a:rPr lang="en-US" sz="1400" dirty="0">
                <a:solidFill>
                  <a:schemeClr val="tx1">
                    <a:lumMod val="75000"/>
                    <a:lumOff val="25000"/>
                  </a:schemeClr>
                </a:solidFill>
                <a:latin typeface="Franklin Gothic Book" panose="020B0503020102020204" pitchFamily="34" charset="0"/>
              </a:rPr>
              <a:t>particular, it </a:t>
            </a:r>
            <a:r>
              <a:rPr lang="en-US" sz="1400" dirty="0" smtClean="0">
                <a:solidFill>
                  <a:schemeClr val="tx1">
                    <a:lumMod val="75000"/>
                    <a:lumOff val="25000"/>
                  </a:schemeClr>
                </a:solidFill>
                <a:latin typeface="Franklin Gothic Book" panose="020B0503020102020204" pitchFamily="34" charset="0"/>
              </a:rPr>
              <a:t>takes </a:t>
            </a:r>
            <a:r>
              <a:rPr lang="en-US" sz="1400" dirty="0">
                <a:solidFill>
                  <a:schemeClr val="tx1">
                    <a:lumMod val="75000"/>
                    <a:lumOff val="25000"/>
                  </a:schemeClr>
                </a:solidFill>
                <a:latin typeface="Franklin Gothic Book" panose="020B0503020102020204" pitchFamily="34" charset="0"/>
              </a:rPr>
              <a:t>stock of the region’s important assets and </a:t>
            </a:r>
            <a:r>
              <a:rPr lang="en-US" sz="1400" dirty="0" smtClean="0">
                <a:solidFill>
                  <a:schemeClr val="tx1">
                    <a:lumMod val="75000"/>
                    <a:lumOff val="25000"/>
                  </a:schemeClr>
                </a:solidFill>
                <a:latin typeface="Franklin Gothic Book" panose="020B0503020102020204" pitchFamily="34" charset="0"/>
              </a:rPr>
              <a:t>challenges. With </a:t>
            </a:r>
            <a:r>
              <a:rPr lang="en-US" sz="1400" dirty="0">
                <a:solidFill>
                  <a:schemeClr val="tx1">
                    <a:lumMod val="75000"/>
                    <a:lumOff val="25000"/>
                  </a:schemeClr>
                </a:solidFill>
                <a:latin typeface="Franklin Gothic Book" panose="020B0503020102020204" pitchFamily="34" charset="0"/>
              </a:rPr>
              <a:t>such data in hand, regional leaders and organizations are in a better position to invest in the mix of strategies that will spur the growth of the economy and provide a </a:t>
            </a:r>
            <a:r>
              <a:rPr lang="en-US" sz="1400" dirty="0" smtClean="0">
                <a:solidFill>
                  <a:schemeClr val="tx1">
                    <a:lumMod val="75000"/>
                    <a:lumOff val="25000"/>
                  </a:schemeClr>
                </a:solidFill>
                <a:latin typeface="Franklin Gothic Book" panose="020B0503020102020204" pitchFamily="34" charset="0"/>
              </a:rPr>
              <a:t>higher quality </a:t>
            </a:r>
            <a:r>
              <a:rPr lang="en-US" sz="1400" dirty="0">
                <a:solidFill>
                  <a:schemeClr val="tx1">
                    <a:lumMod val="75000"/>
                    <a:lumOff val="25000"/>
                  </a:schemeClr>
                </a:solidFill>
                <a:latin typeface="Franklin Gothic Book" panose="020B0503020102020204" pitchFamily="34" charset="0"/>
              </a:rPr>
              <a:t>of life for residents of the region. </a:t>
            </a:r>
          </a:p>
        </p:txBody>
      </p:sp>
      <p:sp>
        <p:nvSpPr>
          <p:cNvPr id="3" name="Rectangle 2"/>
          <p:cNvSpPr/>
          <p:nvPr/>
        </p:nvSpPr>
        <p:spPr>
          <a:xfrm>
            <a:off x="4611834" y="1814748"/>
            <a:ext cx="3846366" cy="3739485"/>
          </a:xfrm>
          <a:prstGeom prst="rect">
            <a:avLst/>
          </a:prstGeom>
        </p:spPr>
        <p:txBody>
          <a:bodyPr wrap="square" lIns="0" tIns="0" rIns="0" bIns="0">
            <a:spAutoFit/>
          </a:bodyPr>
          <a:lstStyle/>
          <a:p>
            <a:pPr lvl="0"/>
            <a:r>
              <a:rPr lang="en-US" dirty="0" smtClean="0">
                <a:solidFill>
                  <a:srgbClr val="208B9C"/>
                </a:solidFill>
                <a:latin typeface="Franklin Gothic Demi Cond" panose="020B0706030402020204" pitchFamily="34" charset="0"/>
              </a:rPr>
              <a:t>What are its focus areas?</a:t>
            </a:r>
            <a:endParaRPr lang="en-US" dirty="0">
              <a:solidFill>
                <a:prstClr val="black">
                  <a:lumMod val="50000"/>
                  <a:lumOff val="50000"/>
                </a:prstClr>
              </a:solidFill>
              <a:latin typeface="Franklin Gothic Book" panose="020B0503020102020204" pitchFamily="34" charset="0"/>
            </a:endParaRPr>
          </a:p>
          <a:p>
            <a:pPr>
              <a:spcAft>
                <a:spcPts val="600"/>
              </a:spcAft>
            </a:pPr>
            <a:r>
              <a:rPr lang="en-US" sz="1400" dirty="0">
                <a:solidFill>
                  <a:schemeClr val="tx1">
                    <a:lumMod val="75000"/>
                    <a:lumOff val="25000"/>
                  </a:schemeClr>
                </a:solidFill>
                <a:latin typeface="Franklin Gothic Book" panose="020B0503020102020204" pitchFamily="34" charset="0"/>
              </a:rPr>
              <a:t>PCRD secured and analyzed recent data from both public and private sources to generate the </a:t>
            </a:r>
            <a:r>
              <a:rPr lang="en-US" sz="1400" dirty="0" smtClean="0">
                <a:solidFill>
                  <a:schemeClr val="tx1">
                    <a:lumMod val="75000"/>
                    <a:lumOff val="25000"/>
                  </a:schemeClr>
                </a:solidFill>
                <a:latin typeface="Franklin Gothic Book" panose="020B0503020102020204" pitchFamily="34" charset="0"/>
              </a:rPr>
              <a:t>snapshot. In </a:t>
            </a:r>
            <a:r>
              <a:rPr lang="en-US" sz="1400" dirty="0">
                <a:solidFill>
                  <a:schemeClr val="tx1">
                    <a:lumMod val="75000"/>
                    <a:lumOff val="25000"/>
                  </a:schemeClr>
                </a:solidFill>
                <a:latin typeface="Franklin Gothic Book" panose="020B0503020102020204" pitchFamily="34" charset="0"/>
              </a:rPr>
              <a:t>order to build a more comprehensive picture of the region, the report presents information under </a:t>
            </a:r>
            <a:r>
              <a:rPr lang="en-US" sz="1400" dirty="0" smtClean="0">
                <a:solidFill>
                  <a:schemeClr val="tx1">
                    <a:lumMod val="75000"/>
                    <a:lumOff val="25000"/>
                  </a:schemeClr>
                </a:solidFill>
                <a:latin typeface="Franklin Gothic Book" panose="020B0503020102020204" pitchFamily="34" charset="0"/>
              </a:rPr>
              <a:t>four key </a:t>
            </a:r>
            <a:r>
              <a:rPr lang="en-US" sz="1400" dirty="0">
                <a:solidFill>
                  <a:schemeClr val="tx1">
                    <a:lumMod val="75000"/>
                    <a:lumOff val="25000"/>
                  </a:schemeClr>
                </a:solidFill>
                <a:latin typeface="Franklin Gothic Book" panose="020B0503020102020204" pitchFamily="34" charset="0"/>
              </a:rPr>
              <a:t>categories.   </a:t>
            </a:r>
          </a:p>
          <a:p>
            <a:pPr marL="401646" indent="-222254">
              <a:spcBef>
                <a:spcPts val="600"/>
              </a:spcBef>
              <a:buClr>
                <a:srgbClr val="208B9C"/>
              </a:buClr>
              <a:buSzPct val="110000"/>
              <a:buFont typeface="Wingdings" panose="05000000000000000000" pitchFamily="2" charset="2"/>
              <a:buChar char="§"/>
            </a:pPr>
            <a:r>
              <a:rPr lang="en-US" sz="1400" dirty="0" smtClean="0">
                <a:solidFill>
                  <a:schemeClr val="tx1">
                    <a:lumMod val="75000"/>
                    <a:lumOff val="25000"/>
                  </a:schemeClr>
                </a:solidFill>
                <a:latin typeface="Franklin Gothic Book" panose="020B0503020102020204" pitchFamily="34" charset="0"/>
              </a:rPr>
              <a:t>Demography</a:t>
            </a:r>
            <a:endParaRPr lang="en-US" sz="1400" dirty="0">
              <a:solidFill>
                <a:schemeClr val="tx1">
                  <a:lumMod val="75000"/>
                  <a:lumOff val="25000"/>
                </a:schemeClr>
              </a:solidFill>
              <a:latin typeface="Franklin Gothic Book" panose="020B0503020102020204" pitchFamily="34" charset="0"/>
            </a:endParaRPr>
          </a:p>
          <a:p>
            <a:pPr marL="401646" indent="-222254">
              <a:buClr>
                <a:srgbClr val="208B9C"/>
              </a:buClr>
              <a:buSzPct val="110000"/>
              <a:buFont typeface="Wingdings" panose="05000000000000000000" pitchFamily="2" charset="2"/>
              <a:buChar char="§"/>
            </a:pPr>
            <a:r>
              <a:rPr lang="en-US" sz="1400" dirty="0" smtClean="0">
                <a:solidFill>
                  <a:schemeClr val="tx1">
                    <a:lumMod val="75000"/>
                    <a:lumOff val="25000"/>
                  </a:schemeClr>
                </a:solidFill>
                <a:latin typeface="Franklin Gothic Book" panose="020B0503020102020204" pitchFamily="34" charset="0"/>
              </a:rPr>
              <a:t>Human </a:t>
            </a:r>
            <a:r>
              <a:rPr lang="en-US" sz="1400" dirty="0">
                <a:solidFill>
                  <a:schemeClr val="tx1">
                    <a:lumMod val="75000"/>
                    <a:lumOff val="25000"/>
                  </a:schemeClr>
                </a:solidFill>
                <a:latin typeface="Franklin Gothic Book" panose="020B0503020102020204" pitchFamily="34" charset="0"/>
              </a:rPr>
              <a:t>Capital</a:t>
            </a:r>
          </a:p>
          <a:p>
            <a:pPr marL="401646" indent="-222254">
              <a:buClr>
                <a:srgbClr val="208B9C"/>
              </a:buClr>
              <a:buSzPct val="110000"/>
              <a:buFont typeface="Wingdings" panose="05000000000000000000" pitchFamily="2" charset="2"/>
              <a:buChar char="§"/>
            </a:pPr>
            <a:r>
              <a:rPr lang="en-US" sz="1400" dirty="0" smtClean="0">
                <a:solidFill>
                  <a:schemeClr val="tx1">
                    <a:lumMod val="75000"/>
                    <a:lumOff val="25000"/>
                  </a:schemeClr>
                </a:solidFill>
                <a:latin typeface="Franklin Gothic Book" panose="020B0503020102020204" pitchFamily="34" charset="0"/>
              </a:rPr>
              <a:t>Labor Force</a:t>
            </a:r>
            <a:endParaRPr lang="en-US" sz="1400" dirty="0">
              <a:solidFill>
                <a:schemeClr val="tx1">
                  <a:lumMod val="75000"/>
                  <a:lumOff val="25000"/>
                </a:schemeClr>
              </a:solidFill>
              <a:latin typeface="Franklin Gothic Book" panose="020B0503020102020204" pitchFamily="34" charset="0"/>
            </a:endParaRPr>
          </a:p>
          <a:p>
            <a:pPr marL="401646" indent="-222254">
              <a:buClr>
                <a:srgbClr val="208B9C"/>
              </a:buClr>
              <a:buSzPct val="110000"/>
              <a:buFont typeface="Wingdings" panose="05000000000000000000" pitchFamily="2" charset="2"/>
              <a:buChar char="§"/>
            </a:pPr>
            <a:r>
              <a:rPr lang="en-US" sz="1400" dirty="0" smtClean="0">
                <a:solidFill>
                  <a:schemeClr val="tx1">
                    <a:lumMod val="75000"/>
                    <a:lumOff val="25000"/>
                  </a:schemeClr>
                </a:solidFill>
                <a:latin typeface="Franklin Gothic Book" panose="020B0503020102020204" pitchFamily="34" charset="0"/>
              </a:rPr>
              <a:t>Industry &amp; Occupation</a:t>
            </a:r>
            <a:endParaRPr lang="en-US" sz="1400" dirty="0">
              <a:solidFill>
                <a:schemeClr val="tx1">
                  <a:lumMod val="75000"/>
                  <a:lumOff val="25000"/>
                </a:schemeClr>
              </a:solidFill>
              <a:latin typeface="Franklin Gothic Book" panose="020B0503020102020204" pitchFamily="34" charset="0"/>
            </a:endParaRPr>
          </a:p>
          <a:p>
            <a:pPr>
              <a:spcBef>
                <a:spcPts val="600"/>
              </a:spcBef>
              <a:spcAft>
                <a:spcPts val="600"/>
              </a:spcAft>
            </a:pPr>
            <a:r>
              <a:rPr lang="en-US" sz="1400" dirty="0">
                <a:solidFill>
                  <a:schemeClr val="tx1">
                    <a:lumMod val="75000"/>
                    <a:lumOff val="25000"/>
                  </a:schemeClr>
                </a:solidFill>
                <a:latin typeface="Franklin Gothic Book" panose="020B0503020102020204" pitchFamily="34" charset="0"/>
              </a:rPr>
              <a:t>When appropriate or relevant, the </a:t>
            </a:r>
            <a:r>
              <a:rPr lang="en-US" sz="1400" dirty="0" smtClean="0">
                <a:solidFill>
                  <a:schemeClr val="tx1">
                    <a:lumMod val="75000"/>
                    <a:lumOff val="25000"/>
                  </a:schemeClr>
                </a:solidFill>
                <a:latin typeface="Franklin Gothic Book" panose="020B0503020102020204" pitchFamily="34" charset="0"/>
              </a:rPr>
              <a:t>report compares </a:t>
            </a:r>
            <a:r>
              <a:rPr lang="en-US" sz="1400" dirty="0">
                <a:solidFill>
                  <a:schemeClr val="tx1">
                    <a:lumMod val="75000"/>
                    <a:lumOff val="25000"/>
                  </a:schemeClr>
                </a:solidFill>
                <a:latin typeface="Franklin Gothic Book" panose="020B0503020102020204" pitchFamily="34" charset="0"/>
              </a:rPr>
              <a:t>information on the region with data on the remainder of the </a:t>
            </a:r>
            <a:r>
              <a:rPr lang="en-US" sz="1400" dirty="0" smtClean="0">
                <a:solidFill>
                  <a:schemeClr val="tx1">
                    <a:lumMod val="75000"/>
                    <a:lumOff val="25000"/>
                  </a:schemeClr>
                </a:solidFill>
                <a:latin typeface="Franklin Gothic Book" panose="020B0503020102020204" pitchFamily="34" charset="0"/>
              </a:rPr>
              <a:t>state. By </a:t>
            </a:r>
            <a:r>
              <a:rPr lang="en-US" sz="1400" dirty="0">
                <a:solidFill>
                  <a:schemeClr val="tx1">
                    <a:lumMod val="75000"/>
                    <a:lumOff val="25000"/>
                  </a:schemeClr>
                </a:solidFill>
                <a:latin typeface="Franklin Gothic Book" panose="020B0503020102020204" pitchFamily="34" charset="0"/>
              </a:rPr>
              <a:t>so doing, the region is better able to determine how well it is performing relative to the state on a variety of important metrics. </a:t>
            </a:r>
          </a:p>
        </p:txBody>
      </p:sp>
    </p:spTree>
    <p:extLst>
      <p:ext uri="{BB962C8B-B14F-4D97-AF65-F5344CB8AC3E}">
        <p14:creationId xmlns:p14="http://schemas.microsoft.com/office/powerpoint/2010/main" val="2782516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74437" y="2667120"/>
            <a:ext cx="4587802" cy="2946231"/>
          </a:xfrm>
          <a:noFill/>
        </p:spPr>
        <p:txBody>
          <a:bodyPr/>
          <a:lstStyle/>
          <a:p>
            <a:pPr>
              <a:spcBef>
                <a:spcPts val="0"/>
              </a:spcBef>
              <a:spcAft>
                <a:spcPts val="0"/>
              </a:spcAft>
            </a:pPr>
            <a:r>
              <a:rPr lang="en-US" sz="6600" dirty="0" smtClean="0">
                <a:solidFill>
                  <a:schemeClr val="tx1">
                    <a:lumMod val="75000"/>
                    <a:lumOff val="25000"/>
                  </a:schemeClr>
                </a:solidFill>
              </a:rPr>
              <a:t>02</a:t>
            </a:r>
          </a:p>
          <a:p>
            <a:pPr>
              <a:spcBef>
                <a:spcPts val="0"/>
              </a:spcBef>
              <a:spcAft>
                <a:spcPts val="0"/>
              </a:spcAft>
            </a:pPr>
            <a:r>
              <a:rPr lang="en-US" sz="6600" dirty="0" smtClean="0">
                <a:solidFill>
                  <a:schemeClr val="tx1">
                    <a:lumMod val="75000"/>
                    <a:lumOff val="25000"/>
                  </a:schemeClr>
                </a:solidFill>
              </a:rPr>
              <a:t>demography</a:t>
            </a:r>
            <a:endParaRPr lang="en-US" sz="6600" dirty="0">
              <a:solidFill>
                <a:schemeClr val="tx1">
                  <a:lumMod val="75000"/>
                  <a:lumOff val="25000"/>
                </a:schemeClr>
              </a:solidFill>
            </a:endParaRPr>
          </a:p>
        </p:txBody>
      </p:sp>
      <p:cxnSp>
        <p:nvCxnSpPr>
          <p:cNvPr id="5" name="Straight Connector 4"/>
          <p:cNvCxnSpPr/>
          <p:nvPr/>
        </p:nvCxnSpPr>
        <p:spPr>
          <a:xfrm>
            <a:off x="5715000" y="2590800"/>
            <a:ext cx="13447" cy="154943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0"/>
          </p:nvPr>
        </p:nvSpPr>
        <p:spPr>
          <a:xfrm>
            <a:off x="6167762" y="2766857"/>
            <a:ext cx="2301535" cy="2746756"/>
          </a:xfrm>
        </p:spPr>
        <p:txBody>
          <a:bodyPr/>
          <a:lstStyle/>
          <a:p>
            <a:pPr>
              <a:lnSpc>
                <a:spcPct val="100000"/>
              </a:lnSpc>
            </a:pPr>
            <a:r>
              <a:rPr lang="en-US" sz="1600" dirty="0">
                <a:solidFill>
                  <a:srgbClr val="208B9C"/>
                </a:solidFill>
              </a:rPr>
              <a:t>Population change</a:t>
            </a:r>
          </a:p>
          <a:p>
            <a:pPr>
              <a:lnSpc>
                <a:spcPct val="100000"/>
              </a:lnSpc>
            </a:pPr>
            <a:endParaRPr lang="en-US" sz="1600" dirty="0">
              <a:solidFill>
                <a:srgbClr val="208B9C"/>
              </a:solidFill>
            </a:endParaRPr>
          </a:p>
          <a:p>
            <a:pPr>
              <a:lnSpc>
                <a:spcPct val="100000"/>
              </a:lnSpc>
            </a:pPr>
            <a:r>
              <a:rPr lang="en-US" sz="1600" dirty="0" smtClean="0">
                <a:solidFill>
                  <a:srgbClr val="208B9C"/>
                </a:solidFill>
              </a:rPr>
              <a:t>Age structure</a:t>
            </a:r>
            <a:endParaRPr lang="en-US" sz="1600" dirty="0">
              <a:solidFill>
                <a:srgbClr val="208B9C"/>
              </a:solidFill>
            </a:endParaRPr>
          </a:p>
          <a:p>
            <a:pPr>
              <a:lnSpc>
                <a:spcPct val="100000"/>
              </a:lnSpc>
            </a:pPr>
            <a:endParaRPr lang="en-US" sz="1600" dirty="0">
              <a:solidFill>
                <a:srgbClr val="208B9C"/>
              </a:solidFill>
            </a:endParaRPr>
          </a:p>
          <a:p>
            <a:pPr>
              <a:lnSpc>
                <a:spcPct val="100000"/>
              </a:lnSpc>
            </a:pPr>
            <a:r>
              <a:rPr lang="en-US" sz="1600" dirty="0">
                <a:solidFill>
                  <a:srgbClr val="208B9C"/>
                </a:solidFill>
              </a:rPr>
              <a:t>Income and </a:t>
            </a:r>
            <a:r>
              <a:rPr lang="en-US" sz="1600" dirty="0" smtClean="0">
                <a:solidFill>
                  <a:srgbClr val="208B9C"/>
                </a:solidFill>
              </a:rPr>
              <a:t>poverty</a:t>
            </a:r>
            <a:endParaRPr lang="en-US" sz="1600" dirty="0">
              <a:solidFill>
                <a:srgbClr val="208B9C"/>
              </a:solidFill>
            </a:endParaRPr>
          </a:p>
          <a:p>
            <a:pPr>
              <a:lnSpc>
                <a:spcPct val="100000"/>
              </a:lnSpc>
            </a:pPr>
            <a:endParaRPr lang="en-US" sz="1600" dirty="0">
              <a:solidFill>
                <a:srgbClr val="208B9C"/>
              </a:solidFill>
            </a:endParaRPr>
          </a:p>
        </p:txBody>
      </p:sp>
      <p:cxnSp>
        <p:nvCxnSpPr>
          <p:cNvPr id="10" name="Straight Connector 9"/>
          <p:cNvCxnSpPr/>
          <p:nvPr/>
        </p:nvCxnSpPr>
        <p:spPr>
          <a:xfrm>
            <a:off x="6167762" y="3063157"/>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167762" y="3559200"/>
            <a:ext cx="20116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450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idx="28"/>
          </p:nvPr>
        </p:nvSpPr>
        <p:spPr>
          <a:xfrm>
            <a:off x="685800" y="691051"/>
            <a:ext cx="7772400" cy="451948"/>
          </a:xfrm>
        </p:spPr>
        <p:txBody>
          <a:bodyPr lIns="0" tIns="0" rIns="0" bIns="0"/>
          <a:lstStyle/>
          <a:p>
            <a:r>
              <a:rPr lang="en-US" dirty="0" smtClean="0">
                <a:solidFill>
                  <a:srgbClr val="208B9C"/>
                </a:solidFill>
              </a:rPr>
              <a:t>Demography</a:t>
            </a:r>
            <a:endParaRPr lang="en-US" dirty="0">
              <a:solidFill>
                <a:srgbClr val="208B9C"/>
              </a:solidFill>
            </a:endParaRPr>
          </a:p>
        </p:txBody>
      </p:sp>
      <p:sp>
        <p:nvSpPr>
          <p:cNvPr id="19" name="Rectangle 18"/>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Rectangle 19"/>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Rectangle 20"/>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Rectangle 21"/>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Rectangle 22"/>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TextBox 16"/>
          <p:cNvSpPr txBox="1"/>
          <p:nvPr/>
        </p:nvSpPr>
        <p:spPr>
          <a:xfrm>
            <a:off x="1994478" y="6289002"/>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02</a:t>
            </a:r>
            <a:endParaRPr lang="en-US" sz="1300" dirty="0">
              <a:solidFill>
                <a:srgbClr val="208B9C"/>
              </a:solidFill>
              <a:latin typeface="Franklin Gothic Demi Cond" panose="020B0706030402020204" pitchFamily="34" charset="0"/>
            </a:endParaRPr>
          </a:p>
        </p:txBody>
      </p:sp>
      <p:sp>
        <p:nvSpPr>
          <p:cNvPr id="24" name="Title 1"/>
          <p:cNvSpPr>
            <a:spLocks noGrp="1"/>
          </p:cNvSpPr>
          <p:nvPr>
            <p:ph type="title"/>
          </p:nvPr>
        </p:nvSpPr>
        <p:spPr>
          <a:xfrm>
            <a:off x="685800" y="1120247"/>
            <a:ext cx="8229111" cy="838200"/>
          </a:xfrm>
        </p:spPr>
        <p:txBody>
          <a:bodyPr lIns="0" tIns="0" rIns="0" bIns="0">
            <a:normAutofit/>
          </a:bodyPr>
          <a:lstStyle/>
          <a:p>
            <a:pPr algn="l"/>
            <a:r>
              <a:rPr lang="en-US" sz="3650" dirty="0" smtClean="0">
                <a:solidFill>
                  <a:schemeClr val="tx1">
                    <a:lumMod val="75000"/>
                    <a:lumOff val="25000"/>
                  </a:schemeClr>
                </a:solidFill>
                <a:latin typeface="Franklin Gothic Book" panose="020B0503020102020204" pitchFamily="34" charset="0"/>
              </a:rPr>
              <a:t>Population change</a:t>
            </a:r>
            <a:endParaRPr lang="en-US" sz="3650" dirty="0">
              <a:solidFill>
                <a:schemeClr val="tx1">
                  <a:lumMod val="75000"/>
                  <a:lumOff val="25000"/>
                </a:schemeClr>
              </a:solidFill>
              <a:latin typeface="Franklin Gothic Book" panose="020B0503020102020204" pitchFamily="34" charset="0"/>
            </a:endParaRPr>
          </a:p>
        </p:txBody>
      </p:sp>
      <p:sp>
        <p:nvSpPr>
          <p:cNvPr id="25" name="Rectangle 24"/>
          <p:cNvSpPr/>
          <p:nvPr/>
        </p:nvSpPr>
        <p:spPr>
          <a:xfrm>
            <a:off x="705464" y="1823549"/>
            <a:ext cx="8025581" cy="23002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tx1">
                  <a:lumMod val="65000"/>
                  <a:lumOff val="35000"/>
                </a:schemeClr>
              </a:solidFill>
              <a:latin typeface="Franklin Gothic Demi Cond" panose="020B0706030402020204" pitchFamily="34" charset="0"/>
            </a:endParaRPr>
          </a:p>
        </p:txBody>
      </p:sp>
      <p:sp>
        <p:nvSpPr>
          <p:cNvPr id="34" name="TextBox 33"/>
          <p:cNvSpPr txBox="1"/>
          <p:nvPr/>
        </p:nvSpPr>
        <p:spPr>
          <a:xfrm>
            <a:off x="5470016" y="3422397"/>
            <a:ext cx="1411406" cy="332399"/>
          </a:xfrm>
          <a:prstGeom prst="rect">
            <a:avLst/>
          </a:prstGeom>
          <a:noFill/>
        </p:spPr>
        <p:txBody>
          <a:bodyPr wrap="square" lIns="0" tIns="0" rIns="0" bIns="0" rtlCol="0">
            <a:spAutoFit/>
          </a:bodyPr>
          <a:lstStyle/>
          <a:p>
            <a:pPr algn="ctr">
              <a:lnSpc>
                <a:spcPct val="120000"/>
              </a:lnSpc>
            </a:pPr>
            <a:r>
              <a:rPr lang="en-US" dirty="0" smtClean="0">
                <a:solidFill>
                  <a:schemeClr val="tx1">
                    <a:lumMod val="75000"/>
                    <a:lumOff val="25000"/>
                  </a:schemeClr>
                </a:solidFill>
                <a:latin typeface="Franklin Gothic Demi Cond" panose="020B0706030402020204" pitchFamily="34" charset="0"/>
              </a:rPr>
              <a:t>2010-2014</a:t>
            </a:r>
            <a:endParaRPr lang="en-US" sz="2400" dirty="0">
              <a:solidFill>
                <a:schemeClr val="tx1">
                  <a:lumMod val="75000"/>
                  <a:lumOff val="25000"/>
                </a:schemeClr>
              </a:solidFill>
              <a:latin typeface="Franklin Gothic Demi Cond" panose="020B0706030402020204" pitchFamily="34" charset="0"/>
            </a:endParaRPr>
          </a:p>
        </p:txBody>
      </p:sp>
      <p:sp>
        <p:nvSpPr>
          <p:cNvPr id="35" name="TextBox 34"/>
          <p:cNvSpPr txBox="1"/>
          <p:nvPr/>
        </p:nvSpPr>
        <p:spPr>
          <a:xfrm>
            <a:off x="3579569" y="3422397"/>
            <a:ext cx="1691803" cy="302390"/>
          </a:xfrm>
          <a:prstGeom prst="rect">
            <a:avLst/>
          </a:prstGeom>
          <a:noFill/>
        </p:spPr>
        <p:txBody>
          <a:bodyPr wrap="square" lIns="0" tIns="0" rIns="0" bIns="0" rtlCol="0">
            <a:spAutoFit/>
          </a:bodyPr>
          <a:lstStyle/>
          <a:p>
            <a:pPr algn="ctr">
              <a:lnSpc>
                <a:spcPct val="120000"/>
              </a:lnSpc>
            </a:pPr>
            <a:r>
              <a:rPr lang="en-US" dirty="0" smtClean="0">
                <a:solidFill>
                  <a:schemeClr val="tx1">
                    <a:lumMod val="75000"/>
                    <a:lumOff val="25000"/>
                  </a:schemeClr>
                </a:solidFill>
                <a:latin typeface="Franklin Gothic Demi Cond" panose="020B0706030402020204" pitchFamily="34" charset="0"/>
              </a:rPr>
              <a:t>2000-2010</a:t>
            </a:r>
            <a:endParaRPr lang="en-US" sz="2400" dirty="0">
              <a:solidFill>
                <a:schemeClr val="tx1">
                  <a:lumMod val="75000"/>
                  <a:lumOff val="25000"/>
                </a:schemeClr>
              </a:solidFill>
              <a:latin typeface="Franklin Gothic Demi Cond" panose="020B0706030402020204" pitchFamily="34" charset="0"/>
            </a:endParaRPr>
          </a:p>
        </p:txBody>
      </p:sp>
      <p:sp>
        <p:nvSpPr>
          <p:cNvPr id="36" name="TextBox 35"/>
          <p:cNvSpPr txBox="1"/>
          <p:nvPr/>
        </p:nvSpPr>
        <p:spPr>
          <a:xfrm>
            <a:off x="2419920" y="3423320"/>
            <a:ext cx="652156" cy="335989"/>
          </a:xfrm>
          <a:prstGeom prst="rect">
            <a:avLst/>
          </a:prstGeom>
          <a:noFill/>
        </p:spPr>
        <p:txBody>
          <a:bodyPr wrap="square" lIns="0" tIns="0" rIns="0" bIns="0" rtlCol="0">
            <a:spAutoFit/>
          </a:bodyPr>
          <a:lstStyle/>
          <a:p>
            <a:pPr algn="ctr">
              <a:lnSpc>
                <a:spcPct val="120000"/>
              </a:lnSpc>
            </a:pPr>
            <a:r>
              <a:rPr lang="en-US" sz="2000" dirty="0" smtClean="0">
                <a:solidFill>
                  <a:schemeClr val="tx1">
                    <a:lumMod val="75000"/>
                    <a:lumOff val="25000"/>
                  </a:schemeClr>
                </a:solidFill>
                <a:latin typeface="Franklin Gothic Demi Cond" panose="020B0706030402020204" pitchFamily="34" charset="0"/>
              </a:rPr>
              <a:t>2000</a:t>
            </a:r>
            <a:endParaRPr lang="en-US" sz="2400" dirty="0">
              <a:solidFill>
                <a:schemeClr val="tx1">
                  <a:lumMod val="75000"/>
                  <a:lumOff val="25000"/>
                </a:schemeClr>
              </a:solidFill>
              <a:latin typeface="Franklin Gothic Demi Cond" panose="020B0706030402020204" pitchFamily="34" charset="0"/>
            </a:endParaRPr>
          </a:p>
        </p:txBody>
      </p:sp>
      <p:sp>
        <p:nvSpPr>
          <p:cNvPr id="45" name="TextBox 44"/>
          <p:cNvSpPr txBox="1"/>
          <p:nvPr/>
        </p:nvSpPr>
        <p:spPr>
          <a:xfrm>
            <a:off x="782611" y="1959241"/>
            <a:ext cx="2520545" cy="276999"/>
          </a:xfrm>
          <a:prstGeom prst="rect">
            <a:avLst/>
          </a:prstGeom>
          <a:noFill/>
        </p:spPr>
        <p:txBody>
          <a:bodyPr wrap="square" lIns="0" tIns="0" rIns="0" bIns="0" rtlCol="0">
            <a:spAutoFit/>
          </a:bodyPr>
          <a:lstStyle/>
          <a:p>
            <a:r>
              <a:rPr lang="en-US" dirty="0" smtClean="0">
                <a:solidFill>
                  <a:schemeClr val="tx1">
                    <a:lumMod val="75000"/>
                    <a:lumOff val="25000"/>
                  </a:schemeClr>
                </a:solidFill>
                <a:latin typeface="Franklin Gothic Demi Cond" panose="020B0706030402020204" pitchFamily="34" charset="0"/>
              </a:rPr>
              <a:t>Total population projections</a:t>
            </a:r>
            <a:endParaRPr lang="en-US" dirty="0">
              <a:solidFill>
                <a:schemeClr val="tx1">
                  <a:lumMod val="75000"/>
                  <a:lumOff val="25000"/>
                </a:schemeClr>
              </a:solidFill>
              <a:latin typeface="Franklin Gothic Demi Cond" panose="020B0706030402020204" pitchFamily="34" charset="0"/>
            </a:endParaRPr>
          </a:p>
        </p:txBody>
      </p:sp>
      <p:sp>
        <p:nvSpPr>
          <p:cNvPr id="4" name="Rectangle 3"/>
          <p:cNvSpPr/>
          <p:nvPr/>
        </p:nvSpPr>
        <p:spPr>
          <a:xfrm>
            <a:off x="815861" y="2508461"/>
            <a:ext cx="370245" cy="274320"/>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66" name="Rectangle 65"/>
          <p:cNvSpPr/>
          <p:nvPr/>
        </p:nvSpPr>
        <p:spPr>
          <a:xfrm>
            <a:off x="815861" y="2976093"/>
            <a:ext cx="370245" cy="274320"/>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5" name="TextBox 4"/>
          <p:cNvSpPr txBox="1"/>
          <p:nvPr/>
        </p:nvSpPr>
        <p:spPr>
          <a:xfrm>
            <a:off x="1226557" y="2487122"/>
            <a:ext cx="850831" cy="344710"/>
          </a:xfrm>
          <a:prstGeom prst="rect">
            <a:avLst/>
          </a:prstGeom>
          <a:noFill/>
        </p:spPr>
        <p:txBody>
          <a:bodyPr wrap="square" lIns="0" tIns="0" rIns="0" bIns="0" rtlCol="0">
            <a:spAutoFit/>
          </a:bodyPr>
          <a:lstStyle/>
          <a:p>
            <a:pPr>
              <a:lnSpc>
                <a:spcPct val="80000"/>
              </a:lnSpc>
            </a:pPr>
            <a:r>
              <a:rPr lang="en-US" sz="1400" dirty="0" smtClean="0">
                <a:solidFill>
                  <a:schemeClr val="tx1">
                    <a:lumMod val="75000"/>
                    <a:lumOff val="25000"/>
                  </a:schemeClr>
                </a:solidFill>
                <a:latin typeface="Franklin Gothic Demi Cond" panose="020B0706030402020204" pitchFamily="34" charset="0"/>
              </a:rPr>
              <a:t>SET FOREVER</a:t>
            </a:r>
            <a:endParaRPr lang="en-US" sz="1400" dirty="0">
              <a:solidFill>
                <a:schemeClr val="tx1">
                  <a:lumMod val="75000"/>
                  <a:lumOff val="25000"/>
                </a:schemeClr>
              </a:solidFill>
              <a:latin typeface="Franklin Gothic Demi Cond" panose="020B0706030402020204" pitchFamily="34" charset="0"/>
            </a:endParaRPr>
          </a:p>
        </p:txBody>
      </p:sp>
      <p:sp>
        <p:nvSpPr>
          <p:cNvPr id="67" name="TextBox 66"/>
          <p:cNvSpPr txBox="1"/>
          <p:nvPr/>
        </p:nvSpPr>
        <p:spPr>
          <a:xfrm>
            <a:off x="1226556" y="2951177"/>
            <a:ext cx="850831" cy="344710"/>
          </a:xfrm>
          <a:prstGeom prst="rect">
            <a:avLst/>
          </a:prstGeom>
          <a:noFill/>
        </p:spPr>
        <p:txBody>
          <a:bodyPr wrap="square" lIns="0" tIns="0" rIns="0" bIns="0" rtlCol="0">
            <a:spAutoFit/>
          </a:bodyPr>
          <a:lstStyle/>
          <a:p>
            <a:pPr>
              <a:lnSpc>
                <a:spcPct val="80000"/>
              </a:lnSpc>
            </a:pPr>
            <a:r>
              <a:rPr lang="en-US" sz="1400" dirty="0" smtClean="0">
                <a:solidFill>
                  <a:schemeClr val="tx1">
                    <a:lumMod val="75000"/>
                    <a:lumOff val="25000"/>
                  </a:schemeClr>
                </a:solidFill>
                <a:latin typeface="Franklin Gothic Demi Cond" panose="020B0706030402020204" pitchFamily="34" charset="0"/>
              </a:rPr>
              <a:t>Rest of Louisiana</a:t>
            </a:r>
            <a:endParaRPr lang="en-US" sz="1400" dirty="0">
              <a:solidFill>
                <a:schemeClr val="tx1">
                  <a:lumMod val="75000"/>
                  <a:lumOff val="25000"/>
                </a:schemeClr>
              </a:solidFill>
              <a:latin typeface="Franklin Gothic Demi Cond" panose="020B0706030402020204" pitchFamily="34" charset="0"/>
            </a:endParaRPr>
          </a:p>
        </p:txBody>
      </p:sp>
      <p:sp>
        <p:nvSpPr>
          <p:cNvPr id="68" name="TextBox 67"/>
          <p:cNvSpPr txBox="1"/>
          <p:nvPr/>
        </p:nvSpPr>
        <p:spPr>
          <a:xfrm>
            <a:off x="3611711" y="2769336"/>
            <a:ext cx="778933" cy="369332"/>
          </a:xfrm>
          <a:prstGeom prst="rect">
            <a:avLst/>
          </a:prstGeom>
          <a:noFill/>
        </p:spPr>
        <p:txBody>
          <a:bodyPr wrap="square" lIns="0" tIns="0" rIns="0" bIns="0" rtlCol="0">
            <a:spAutoFit/>
          </a:bodyPr>
          <a:lstStyle/>
          <a:p>
            <a:pPr algn="ctr">
              <a:lnSpc>
                <a:spcPct val="120000"/>
              </a:lnSpc>
            </a:pPr>
            <a:r>
              <a:rPr lang="en-US" sz="2000" dirty="0" smtClean="0">
                <a:solidFill>
                  <a:schemeClr val="tx1">
                    <a:lumMod val="75000"/>
                    <a:lumOff val="25000"/>
                  </a:schemeClr>
                </a:solidFill>
                <a:latin typeface="Franklin Gothic Demi Cond" panose="020B0706030402020204" pitchFamily="34" charset="0"/>
              </a:rPr>
              <a:t>-8.4%</a:t>
            </a:r>
            <a:endParaRPr lang="en-US" sz="2000" dirty="0">
              <a:solidFill>
                <a:schemeClr val="tx1">
                  <a:lumMod val="75000"/>
                  <a:lumOff val="25000"/>
                </a:schemeClr>
              </a:solidFill>
              <a:latin typeface="Franklin Gothic Demi Cond" panose="020B0706030402020204" pitchFamily="34" charset="0"/>
            </a:endParaRPr>
          </a:p>
        </p:txBody>
      </p:sp>
      <p:grpSp>
        <p:nvGrpSpPr>
          <p:cNvPr id="3" name="Group 2"/>
          <p:cNvGrpSpPr/>
          <p:nvPr/>
        </p:nvGrpSpPr>
        <p:grpSpPr>
          <a:xfrm>
            <a:off x="1937983" y="2612264"/>
            <a:ext cx="1597543" cy="885106"/>
            <a:chOff x="1865341" y="2582697"/>
            <a:chExt cx="1597543" cy="885106"/>
          </a:xfrm>
        </p:grpSpPr>
        <p:sp>
          <p:nvSpPr>
            <p:cNvPr id="37" name="Rectangle 36"/>
            <p:cNvSpPr/>
            <p:nvPr/>
          </p:nvSpPr>
          <p:spPr>
            <a:xfrm>
              <a:off x="1865341" y="2946526"/>
              <a:ext cx="786384" cy="521277"/>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38" name="TextBox 37"/>
            <p:cNvSpPr txBox="1"/>
            <p:nvPr/>
          </p:nvSpPr>
          <p:spPr>
            <a:xfrm>
              <a:off x="1951703" y="2946525"/>
              <a:ext cx="613660"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87,465</a:t>
              </a:r>
              <a:endParaRPr lang="en-US" sz="1400" dirty="0">
                <a:solidFill>
                  <a:schemeClr val="bg1"/>
                </a:solidFill>
                <a:latin typeface="Franklin Gothic Demi Cond" panose="020B0706030402020204" pitchFamily="34" charset="0"/>
              </a:endParaRPr>
            </a:p>
          </p:txBody>
        </p:sp>
        <p:sp>
          <p:nvSpPr>
            <p:cNvPr id="63" name="Rectangle 62"/>
            <p:cNvSpPr/>
            <p:nvPr/>
          </p:nvSpPr>
          <p:spPr>
            <a:xfrm>
              <a:off x="2676718" y="2582697"/>
              <a:ext cx="786166" cy="885106"/>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71" name="TextBox 70"/>
            <p:cNvSpPr txBox="1"/>
            <p:nvPr/>
          </p:nvSpPr>
          <p:spPr>
            <a:xfrm>
              <a:off x="2675470" y="2583737"/>
              <a:ext cx="787399"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4,381,511</a:t>
              </a:r>
              <a:endParaRPr lang="en-US" sz="1400" dirty="0">
                <a:solidFill>
                  <a:schemeClr val="bg1"/>
                </a:solidFill>
                <a:latin typeface="Franklin Gothic Demi Cond" panose="020B0706030402020204" pitchFamily="34" charset="0"/>
              </a:endParaRPr>
            </a:p>
          </p:txBody>
        </p:sp>
      </p:grpSp>
      <p:grpSp>
        <p:nvGrpSpPr>
          <p:cNvPr id="43" name="Group 42"/>
          <p:cNvGrpSpPr/>
          <p:nvPr/>
        </p:nvGrpSpPr>
        <p:grpSpPr>
          <a:xfrm>
            <a:off x="1994476" y="6162566"/>
            <a:ext cx="1229008" cy="119062"/>
            <a:chOff x="685800" y="6165890"/>
            <a:chExt cx="1229008" cy="119062"/>
          </a:xfrm>
          <a:solidFill>
            <a:srgbClr val="208B9C"/>
          </a:solidFill>
        </p:grpSpPr>
        <p:sp>
          <p:nvSpPr>
            <p:cNvPr id="44"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6"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62" name="Group 61"/>
          <p:cNvGrpSpPr/>
          <p:nvPr/>
        </p:nvGrpSpPr>
        <p:grpSpPr>
          <a:xfrm>
            <a:off x="3606264" y="2407039"/>
            <a:ext cx="1597543" cy="1071281"/>
            <a:chOff x="1865341" y="2395293"/>
            <a:chExt cx="1597543" cy="1071281"/>
          </a:xfrm>
        </p:grpSpPr>
        <p:sp>
          <p:nvSpPr>
            <p:cNvPr id="75" name="Rectangle 74"/>
            <p:cNvSpPr/>
            <p:nvPr/>
          </p:nvSpPr>
          <p:spPr>
            <a:xfrm>
              <a:off x="1865341" y="3061040"/>
              <a:ext cx="786384" cy="405533"/>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76" name="TextBox 75"/>
            <p:cNvSpPr txBox="1"/>
            <p:nvPr/>
          </p:nvSpPr>
          <p:spPr>
            <a:xfrm>
              <a:off x="1952484" y="3075762"/>
              <a:ext cx="613660"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80,160</a:t>
              </a:r>
              <a:endParaRPr lang="en-US" sz="1400" dirty="0">
                <a:solidFill>
                  <a:schemeClr val="bg1"/>
                </a:solidFill>
                <a:latin typeface="Franklin Gothic Demi Cond" panose="020B0706030402020204" pitchFamily="34" charset="0"/>
              </a:endParaRPr>
            </a:p>
          </p:txBody>
        </p:sp>
        <p:sp>
          <p:nvSpPr>
            <p:cNvPr id="77" name="Rectangle 76"/>
            <p:cNvSpPr/>
            <p:nvPr/>
          </p:nvSpPr>
          <p:spPr>
            <a:xfrm>
              <a:off x="2676718" y="2395293"/>
              <a:ext cx="786166" cy="1071281"/>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78" name="TextBox 77"/>
            <p:cNvSpPr txBox="1"/>
            <p:nvPr/>
          </p:nvSpPr>
          <p:spPr>
            <a:xfrm>
              <a:off x="2683590" y="2397471"/>
              <a:ext cx="770466"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4,453,212</a:t>
              </a:r>
              <a:endParaRPr lang="en-US" sz="1400" dirty="0">
                <a:solidFill>
                  <a:schemeClr val="bg1"/>
                </a:solidFill>
                <a:latin typeface="Franklin Gothic Demi Cond" panose="020B0706030402020204" pitchFamily="34" charset="0"/>
              </a:endParaRPr>
            </a:p>
          </p:txBody>
        </p:sp>
      </p:grpSp>
      <p:sp>
        <p:nvSpPr>
          <p:cNvPr id="89" name="TextBox 88"/>
          <p:cNvSpPr txBox="1"/>
          <p:nvPr/>
        </p:nvSpPr>
        <p:spPr>
          <a:xfrm>
            <a:off x="7118782" y="3416794"/>
            <a:ext cx="1249079" cy="332399"/>
          </a:xfrm>
          <a:prstGeom prst="rect">
            <a:avLst/>
          </a:prstGeom>
          <a:noFill/>
        </p:spPr>
        <p:txBody>
          <a:bodyPr wrap="square" lIns="0" tIns="0" rIns="0" bIns="0" rtlCol="0">
            <a:spAutoFit/>
          </a:bodyPr>
          <a:lstStyle/>
          <a:p>
            <a:pPr algn="ctr">
              <a:lnSpc>
                <a:spcPct val="120000"/>
              </a:lnSpc>
            </a:pPr>
            <a:r>
              <a:rPr lang="en-US" dirty="0" smtClean="0">
                <a:solidFill>
                  <a:schemeClr val="tx1">
                    <a:lumMod val="75000"/>
                    <a:lumOff val="25000"/>
                  </a:schemeClr>
                </a:solidFill>
                <a:latin typeface="Franklin Gothic Demi Cond" panose="020B0706030402020204" pitchFamily="34" charset="0"/>
              </a:rPr>
              <a:t>2014-2020</a:t>
            </a:r>
            <a:endParaRPr lang="en-US" sz="2000" dirty="0">
              <a:solidFill>
                <a:schemeClr val="tx1">
                  <a:lumMod val="75000"/>
                  <a:lumOff val="25000"/>
                </a:schemeClr>
              </a:solidFill>
              <a:latin typeface="Franklin Gothic Demi Cond" panose="020B0706030402020204" pitchFamily="34" charset="0"/>
            </a:endParaRPr>
          </a:p>
        </p:txBody>
      </p:sp>
      <p:grpSp>
        <p:nvGrpSpPr>
          <p:cNvPr id="9" name="Group 8"/>
          <p:cNvGrpSpPr/>
          <p:nvPr/>
        </p:nvGrpSpPr>
        <p:grpSpPr>
          <a:xfrm>
            <a:off x="5279052" y="2353733"/>
            <a:ext cx="1593036" cy="1124587"/>
            <a:chOff x="5121740" y="2353733"/>
            <a:chExt cx="1593036" cy="1124587"/>
          </a:xfrm>
        </p:grpSpPr>
        <p:grpSp>
          <p:nvGrpSpPr>
            <p:cNvPr id="8" name="Group 7"/>
            <p:cNvGrpSpPr/>
            <p:nvPr/>
          </p:nvGrpSpPr>
          <p:grpSpPr>
            <a:xfrm>
              <a:off x="5926667" y="2353733"/>
              <a:ext cx="788109" cy="1124587"/>
              <a:chOff x="5926667" y="2353733"/>
              <a:chExt cx="788109" cy="1124587"/>
            </a:xfrm>
          </p:grpSpPr>
          <p:sp>
            <p:nvSpPr>
              <p:cNvPr id="82" name="Rectangle 81"/>
              <p:cNvSpPr/>
              <p:nvPr/>
            </p:nvSpPr>
            <p:spPr>
              <a:xfrm>
                <a:off x="5928610" y="2353733"/>
                <a:ext cx="786166" cy="1124587"/>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83" name="TextBox 82"/>
              <p:cNvSpPr txBox="1"/>
              <p:nvPr/>
            </p:nvSpPr>
            <p:spPr>
              <a:xfrm>
                <a:off x="5926667" y="2359776"/>
                <a:ext cx="787400"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4,571,321</a:t>
                </a:r>
                <a:endParaRPr lang="en-US" sz="1400" dirty="0">
                  <a:solidFill>
                    <a:schemeClr val="bg1"/>
                  </a:solidFill>
                  <a:latin typeface="Franklin Gothic Demi Cond" panose="020B0706030402020204" pitchFamily="34" charset="0"/>
                </a:endParaRPr>
              </a:p>
            </p:txBody>
          </p:sp>
        </p:grpSp>
        <p:grpSp>
          <p:nvGrpSpPr>
            <p:cNvPr id="90" name="Group 89"/>
            <p:cNvGrpSpPr/>
            <p:nvPr/>
          </p:nvGrpSpPr>
          <p:grpSpPr>
            <a:xfrm>
              <a:off x="5121740" y="3151311"/>
              <a:ext cx="786384" cy="327009"/>
              <a:chOff x="1865341" y="3138205"/>
              <a:chExt cx="786384" cy="327009"/>
            </a:xfrm>
          </p:grpSpPr>
          <p:sp>
            <p:nvSpPr>
              <p:cNvPr id="91" name="Rectangle 90"/>
              <p:cNvSpPr/>
              <p:nvPr/>
            </p:nvSpPr>
            <p:spPr>
              <a:xfrm>
                <a:off x="1865341" y="3152978"/>
                <a:ext cx="786384" cy="312236"/>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92" name="TextBox 91"/>
              <p:cNvSpPr txBox="1"/>
              <p:nvPr/>
            </p:nvSpPr>
            <p:spPr>
              <a:xfrm>
                <a:off x="1954393" y="3138205"/>
                <a:ext cx="613660"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78,355</a:t>
                </a:r>
                <a:endParaRPr lang="en-US" sz="1400" dirty="0">
                  <a:solidFill>
                    <a:schemeClr val="bg1"/>
                  </a:solidFill>
                  <a:latin typeface="Franklin Gothic Demi Cond" panose="020B0706030402020204" pitchFamily="34" charset="0"/>
                </a:endParaRPr>
              </a:p>
            </p:txBody>
          </p:sp>
        </p:grpSp>
      </p:grpSp>
      <p:grpSp>
        <p:nvGrpSpPr>
          <p:cNvPr id="7" name="Group 6"/>
          <p:cNvGrpSpPr/>
          <p:nvPr/>
        </p:nvGrpSpPr>
        <p:grpSpPr>
          <a:xfrm>
            <a:off x="6947333" y="2407002"/>
            <a:ext cx="1593036" cy="1099084"/>
            <a:chOff x="6790021" y="2407002"/>
            <a:chExt cx="1593036" cy="1099084"/>
          </a:xfrm>
        </p:grpSpPr>
        <p:grpSp>
          <p:nvGrpSpPr>
            <p:cNvPr id="84" name="Group 83"/>
            <p:cNvGrpSpPr/>
            <p:nvPr/>
          </p:nvGrpSpPr>
          <p:grpSpPr>
            <a:xfrm>
              <a:off x="7596891" y="2407002"/>
              <a:ext cx="786166" cy="1071318"/>
              <a:chOff x="2676718" y="2392542"/>
              <a:chExt cx="786166" cy="1071318"/>
            </a:xfrm>
          </p:grpSpPr>
          <p:sp>
            <p:nvSpPr>
              <p:cNvPr id="87" name="Rectangle 86"/>
              <p:cNvSpPr/>
              <p:nvPr/>
            </p:nvSpPr>
            <p:spPr>
              <a:xfrm>
                <a:off x="2676718" y="2394757"/>
                <a:ext cx="786166" cy="1069103"/>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88" name="TextBox 87"/>
              <p:cNvSpPr txBox="1"/>
              <p:nvPr/>
            </p:nvSpPr>
            <p:spPr>
              <a:xfrm>
                <a:off x="2681192" y="2392542"/>
                <a:ext cx="781692" cy="235193"/>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4,516,550</a:t>
                </a:r>
                <a:endParaRPr lang="en-US" sz="1400" dirty="0">
                  <a:solidFill>
                    <a:schemeClr val="bg1"/>
                  </a:solidFill>
                  <a:latin typeface="Franklin Gothic Demi Cond" panose="020B0706030402020204" pitchFamily="34" charset="0"/>
                </a:endParaRPr>
              </a:p>
            </p:txBody>
          </p:sp>
        </p:grpSp>
        <p:grpSp>
          <p:nvGrpSpPr>
            <p:cNvPr id="95" name="Group 94"/>
            <p:cNvGrpSpPr/>
            <p:nvPr/>
          </p:nvGrpSpPr>
          <p:grpSpPr>
            <a:xfrm>
              <a:off x="6790021" y="3247554"/>
              <a:ext cx="786384" cy="258532"/>
              <a:chOff x="1865341" y="3233094"/>
              <a:chExt cx="786384" cy="258532"/>
            </a:xfrm>
          </p:grpSpPr>
          <p:sp>
            <p:nvSpPr>
              <p:cNvPr id="96" name="Rectangle 95"/>
              <p:cNvSpPr/>
              <p:nvPr/>
            </p:nvSpPr>
            <p:spPr>
              <a:xfrm>
                <a:off x="1865341" y="3281048"/>
                <a:ext cx="786384" cy="182811"/>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smtClean="0">
                  <a:solidFill>
                    <a:schemeClr val="bg1"/>
                  </a:solidFill>
                  <a:latin typeface="Franklin Gothic Demi Cond" panose="020B0706030402020204" pitchFamily="34" charset="0"/>
                </a:endParaRPr>
              </a:p>
            </p:txBody>
          </p:sp>
          <p:sp>
            <p:nvSpPr>
              <p:cNvPr id="97" name="TextBox 96"/>
              <p:cNvSpPr txBox="1"/>
              <p:nvPr/>
            </p:nvSpPr>
            <p:spPr>
              <a:xfrm>
                <a:off x="1947977" y="3233094"/>
                <a:ext cx="613660" cy="258532"/>
              </a:xfrm>
              <a:prstGeom prst="rect">
                <a:avLst/>
              </a:prstGeom>
              <a:noFill/>
            </p:spPr>
            <p:txBody>
              <a:bodyPr wrap="square" lIns="0" tIns="0" rIns="0" bIns="0" rtlCol="0">
                <a:spAutoFit/>
              </a:bodyPr>
              <a:lstStyle/>
              <a:p>
                <a:pPr algn="ctr">
                  <a:lnSpc>
                    <a:spcPct val="120000"/>
                  </a:lnSpc>
                </a:pPr>
                <a:r>
                  <a:rPr lang="en-US" sz="1400" dirty="0" smtClean="0">
                    <a:solidFill>
                      <a:schemeClr val="bg1"/>
                    </a:solidFill>
                    <a:latin typeface="Franklin Gothic Demi Cond" panose="020B0706030402020204" pitchFamily="34" charset="0"/>
                  </a:rPr>
                  <a:t>71,760</a:t>
                </a:r>
                <a:endParaRPr lang="en-US" sz="1400" dirty="0">
                  <a:solidFill>
                    <a:schemeClr val="bg1"/>
                  </a:solidFill>
                  <a:latin typeface="Franklin Gothic Demi Cond" panose="020B0706030402020204" pitchFamily="34" charset="0"/>
                </a:endParaRPr>
              </a:p>
            </p:txBody>
          </p:sp>
        </p:grpSp>
      </p:grpSp>
      <p:sp>
        <p:nvSpPr>
          <p:cNvPr id="100" name="TextBox 99"/>
          <p:cNvSpPr txBox="1"/>
          <p:nvPr/>
        </p:nvSpPr>
        <p:spPr>
          <a:xfrm>
            <a:off x="5288113" y="2846541"/>
            <a:ext cx="778933" cy="369332"/>
          </a:xfrm>
          <a:prstGeom prst="rect">
            <a:avLst/>
          </a:prstGeom>
          <a:noFill/>
        </p:spPr>
        <p:txBody>
          <a:bodyPr wrap="square" lIns="0" tIns="0" rIns="0" bIns="0" rtlCol="0">
            <a:spAutoFit/>
          </a:bodyPr>
          <a:lstStyle/>
          <a:p>
            <a:pPr algn="ctr">
              <a:lnSpc>
                <a:spcPct val="120000"/>
              </a:lnSpc>
            </a:pPr>
            <a:r>
              <a:rPr lang="en-US" sz="2000" dirty="0" smtClean="0">
                <a:solidFill>
                  <a:schemeClr val="tx1">
                    <a:lumMod val="75000"/>
                    <a:lumOff val="25000"/>
                  </a:schemeClr>
                </a:solidFill>
                <a:latin typeface="Franklin Gothic Demi Cond" panose="020B0706030402020204" pitchFamily="34" charset="0"/>
              </a:rPr>
              <a:t>-2.3%</a:t>
            </a:r>
            <a:endParaRPr lang="en-US" sz="2800" dirty="0">
              <a:solidFill>
                <a:schemeClr val="tx1">
                  <a:lumMod val="75000"/>
                  <a:lumOff val="25000"/>
                </a:schemeClr>
              </a:solidFill>
              <a:latin typeface="Franklin Gothic Demi Cond" panose="020B0706030402020204" pitchFamily="34" charset="0"/>
            </a:endParaRPr>
          </a:p>
        </p:txBody>
      </p:sp>
      <p:sp>
        <p:nvSpPr>
          <p:cNvPr id="101" name="TextBox 100"/>
          <p:cNvSpPr txBox="1"/>
          <p:nvPr/>
        </p:nvSpPr>
        <p:spPr>
          <a:xfrm>
            <a:off x="6947333" y="2999927"/>
            <a:ext cx="778933" cy="369332"/>
          </a:xfrm>
          <a:prstGeom prst="rect">
            <a:avLst/>
          </a:prstGeom>
          <a:noFill/>
        </p:spPr>
        <p:txBody>
          <a:bodyPr wrap="square" lIns="0" tIns="0" rIns="0" bIns="0" rtlCol="0">
            <a:spAutoFit/>
          </a:bodyPr>
          <a:lstStyle/>
          <a:p>
            <a:pPr algn="ctr">
              <a:lnSpc>
                <a:spcPct val="120000"/>
              </a:lnSpc>
            </a:pPr>
            <a:r>
              <a:rPr lang="en-US" sz="1600" dirty="0" smtClean="0">
                <a:solidFill>
                  <a:schemeClr val="tx1">
                    <a:lumMod val="75000"/>
                    <a:lumOff val="25000"/>
                  </a:schemeClr>
                </a:solidFill>
                <a:latin typeface="Franklin Gothic Demi Cond" panose="020B0706030402020204" pitchFamily="34" charset="0"/>
              </a:rPr>
              <a:t>-8.4</a:t>
            </a:r>
            <a:r>
              <a:rPr lang="en-US" sz="2000" dirty="0" smtClean="0">
                <a:solidFill>
                  <a:schemeClr val="tx1">
                    <a:lumMod val="75000"/>
                    <a:lumOff val="25000"/>
                  </a:schemeClr>
                </a:solidFill>
                <a:latin typeface="Franklin Gothic Demi Cond" panose="020B0706030402020204" pitchFamily="34" charset="0"/>
              </a:rPr>
              <a:t>%</a:t>
            </a:r>
            <a:endParaRPr lang="en-US" sz="2000" dirty="0">
              <a:solidFill>
                <a:schemeClr val="tx1">
                  <a:lumMod val="75000"/>
                  <a:lumOff val="25000"/>
                </a:schemeClr>
              </a:solidFill>
              <a:latin typeface="Franklin Gothic Demi Cond" panose="020B0706030402020204" pitchFamily="34" charset="0"/>
            </a:endParaRPr>
          </a:p>
        </p:txBody>
      </p:sp>
      <p:sp>
        <p:nvSpPr>
          <p:cNvPr id="102" name="TextBox 101"/>
          <p:cNvSpPr txBox="1"/>
          <p:nvPr/>
        </p:nvSpPr>
        <p:spPr>
          <a:xfrm>
            <a:off x="4424513" y="2070726"/>
            <a:ext cx="778933" cy="369332"/>
          </a:xfrm>
          <a:prstGeom prst="rect">
            <a:avLst/>
          </a:prstGeom>
          <a:noFill/>
        </p:spPr>
        <p:txBody>
          <a:bodyPr wrap="square" lIns="0" tIns="0" rIns="0" bIns="0" rtlCol="0">
            <a:spAutoFit/>
          </a:bodyPr>
          <a:lstStyle/>
          <a:p>
            <a:pPr algn="ctr">
              <a:lnSpc>
                <a:spcPct val="120000"/>
              </a:lnSpc>
            </a:pPr>
            <a:r>
              <a:rPr lang="en-US" sz="2000" dirty="0" smtClean="0">
                <a:solidFill>
                  <a:schemeClr val="tx1">
                    <a:lumMod val="75000"/>
                    <a:lumOff val="25000"/>
                  </a:schemeClr>
                </a:solidFill>
                <a:latin typeface="Franklin Gothic Demi Cond" panose="020B0706030402020204" pitchFamily="34" charset="0"/>
              </a:rPr>
              <a:t>1.6%</a:t>
            </a:r>
            <a:endParaRPr lang="en-US" sz="2000" dirty="0">
              <a:solidFill>
                <a:schemeClr val="tx1">
                  <a:lumMod val="75000"/>
                  <a:lumOff val="25000"/>
                </a:schemeClr>
              </a:solidFill>
              <a:latin typeface="Franklin Gothic Demi Cond" panose="020B0706030402020204" pitchFamily="34" charset="0"/>
            </a:endParaRPr>
          </a:p>
        </p:txBody>
      </p:sp>
      <p:sp>
        <p:nvSpPr>
          <p:cNvPr id="103" name="TextBox 102"/>
          <p:cNvSpPr txBox="1"/>
          <p:nvPr/>
        </p:nvSpPr>
        <p:spPr>
          <a:xfrm>
            <a:off x="6092446" y="2020773"/>
            <a:ext cx="778933" cy="369332"/>
          </a:xfrm>
          <a:prstGeom prst="rect">
            <a:avLst/>
          </a:prstGeom>
          <a:noFill/>
        </p:spPr>
        <p:txBody>
          <a:bodyPr wrap="square" lIns="0" tIns="0" rIns="0" bIns="0" rtlCol="0">
            <a:spAutoFit/>
          </a:bodyPr>
          <a:lstStyle/>
          <a:p>
            <a:pPr algn="ctr">
              <a:lnSpc>
                <a:spcPct val="120000"/>
              </a:lnSpc>
            </a:pPr>
            <a:r>
              <a:rPr lang="en-US" sz="2000" dirty="0" smtClean="0">
                <a:solidFill>
                  <a:schemeClr val="tx1">
                    <a:lumMod val="75000"/>
                    <a:lumOff val="25000"/>
                  </a:schemeClr>
                </a:solidFill>
                <a:latin typeface="Franklin Gothic Demi Cond" panose="020B0706030402020204" pitchFamily="34" charset="0"/>
              </a:rPr>
              <a:t>2.7%</a:t>
            </a:r>
            <a:endParaRPr lang="en-US" sz="2000" dirty="0">
              <a:solidFill>
                <a:schemeClr val="tx1">
                  <a:lumMod val="75000"/>
                  <a:lumOff val="25000"/>
                </a:schemeClr>
              </a:solidFill>
              <a:latin typeface="Franklin Gothic Demi Cond" panose="020B0706030402020204" pitchFamily="34" charset="0"/>
            </a:endParaRPr>
          </a:p>
        </p:txBody>
      </p:sp>
      <p:sp>
        <p:nvSpPr>
          <p:cNvPr id="104" name="TextBox 103"/>
          <p:cNvSpPr txBox="1"/>
          <p:nvPr/>
        </p:nvSpPr>
        <p:spPr>
          <a:xfrm>
            <a:off x="7757220" y="2075336"/>
            <a:ext cx="778933" cy="369332"/>
          </a:xfrm>
          <a:prstGeom prst="rect">
            <a:avLst/>
          </a:prstGeom>
          <a:noFill/>
        </p:spPr>
        <p:txBody>
          <a:bodyPr wrap="square" lIns="0" tIns="0" rIns="0" bIns="0" rtlCol="0">
            <a:spAutoFit/>
          </a:bodyPr>
          <a:lstStyle/>
          <a:p>
            <a:pPr algn="ctr">
              <a:lnSpc>
                <a:spcPct val="120000"/>
              </a:lnSpc>
            </a:pPr>
            <a:r>
              <a:rPr lang="en-US" sz="2000" dirty="0" smtClean="0">
                <a:solidFill>
                  <a:schemeClr val="tx1">
                    <a:lumMod val="75000"/>
                    <a:lumOff val="25000"/>
                  </a:schemeClr>
                </a:solidFill>
                <a:latin typeface="Franklin Gothic Demi Cond" panose="020B0706030402020204" pitchFamily="34" charset="0"/>
              </a:rPr>
              <a:t>-1.2%</a:t>
            </a:r>
            <a:endParaRPr lang="en-US" sz="2000" dirty="0">
              <a:solidFill>
                <a:schemeClr val="tx1">
                  <a:lumMod val="75000"/>
                  <a:lumOff val="25000"/>
                </a:schemeClr>
              </a:solidFill>
              <a:latin typeface="Franklin Gothic Demi Cond" panose="020B0706030402020204" pitchFamily="34" charset="0"/>
            </a:endParaRPr>
          </a:p>
        </p:txBody>
      </p:sp>
      <p:sp>
        <p:nvSpPr>
          <p:cNvPr id="56" name="TextBox 55"/>
          <p:cNvSpPr txBox="1"/>
          <p:nvPr/>
        </p:nvSpPr>
        <p:spPr>
          <a:xfrm>
            <a:off x="685800" y="4342921"/>
            <a:ext cx="5074920" cy="1969770"/>
          </a:xfrm>
          <a:prstGeom prst="rect">
            <a:avLst/>
          </a:prstGeom>
          <a:noFill/>
        </p:spPr>
        <p:txBody>
          <a:bodyPr wrap="square" lIns="0" tIns="0" rIns="0" bIns="0" rtlCol="0">
            <a:spAutoFit/>
          </a:bodyPr>
          <a:lstStyle/>
          <a:p>
            <a:r>
              <a:rPr lang="en-US" sz="1600" b="1" dirty="0" smtClean="0">
                <a:solidFill>
                  <a:srgbClr val="208B9C"/>
                </a:solidFill>
              </a:rPr>
              <a:t>Questions:</a:t>
            </a:r>
          </a:p>
          <a:p>
            <a:pPr marL="285750" indent="-285750">
              <a:buFont typeface="Arial" panose="020B0604020202020204" pitchFamily="34" charset="0"/>
              <a:buChar char="•"/>
            </a:pPr>
            <a:r>
              <a:rPr lang="en-US" sz="1400" dirty="0" smtClean="0"/>
              <a:t>How does the region’s population trend compare to that of the state?</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What may be some of the elements driving the trends in the region?  In the state?</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What strengths or challenges might these trends present?</a:t>
            </a:r>
          </a:p>
          <a:p>
            <a:r>
              <a:rPr lang="en-US" sz="1400" dirty="0" smtClean="0"/>
              <a:t>  </a:t>
            </a:r>
            <a:endParaRPr lang="en-US" dirty="0"/>
          </a:p>
        </p:txBody>
      </p:sp>
      <p:sp>
        <p:nvSpPr>
          <p:cNvPr id="55" name="Text Placeholder 5"/>
          <p:cNvSpPr txBox="1">
            <a:spLocks/>
          </p:cNvSpPr>
          <p:nvPr/>
        </p:nvSpPr>
        <p:spPr bwMode="auto">
          <a:xfrm>
            <a:off x="3122778" y="6327464"/>
            <a:ext cx="54133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Source: 2000 &amp; 2010 Census, 2014 Population Estimates, and 2020 Population Projection by Louisiana </a:t>
            </a:r>
            <a:r>
              <a:rPr lang="en-US" altLang="en-US" sz="800" dirty="0" smtClean="0">
                <a:latin typeface="Franklin Gothic Book" panose="020B0503020102020204" pitchFamily="34" charset="0"/>
              </a:rPr>
              <a:t>Government, </a:t>
            </a:r>
            <a:r>
              <a:rPr lang="en-US" sz="800" u="sng" dirty="0" smtClean="0">
                <a:hlinkClick r:id="rId3"/>
              </a:rPr>
              <a:t>http</a:t>
            </a:r>
            <a:r>
              <a:rPr lang="en-US" sz="800" u="sng" dirty="0">
                <a:hlinkClick r:id="rId3"/>
              </a:rPr>
              <a:t>://louisiana.gov/Explore/Population_Projections/</a:t>
            </a:r>
            <a:endParaRPr lang="en-US" sz="800" dirty="0"/>
          </a:p>
          <a:p>
            <a:pPr algn="r" eaLnBrk="1" hangingPunct="1">
              <a:spcBef>
                <a:spcPts val="600"/>
              </a:spcBef>
              <a:spcAft>
                <a:spcPts val="1200"/>
              </a:spcAft>
              <a:buFont typeface="Arial" panose="020B0604020202020204" pitchFamily="34" charset="0"/>
              <a:buChar char="​"/>
            </a:pPr>
            <a:endParaRPr lang="en-US" altLang="en-US" sz="800" dirty="0">
              <a:latin typeface="Franklin Gothic Book" panose="020B0503020102020204" pitchFamily="34" charset="0"/>
            </a:endParaRPr>
          </a:p>
        </p:txBody>
      </p:sp>
    </p:spTree>
    <p:extLst>
      <p:ext uri="{BB962C8B-B14F-4D97-AF65-F5344CB8AC3E}">
        <p14:creationId xmlns:p14="http://schemas.microsoft.com/office/powerpoint/2010/main" val="1038237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a:graphicFrameLocks/>
          </p:cNvGraphicFramePr>
          <p:nvPr>
            <p:extLst>
              <p:ext uri="{D42A27DB-BD31-4B8C-83A1-F6EECF244321}">
                <p14:modId xmlns:p14="http://schemas.microsoft.com/office/powerpoint/2010/main" val="36487398"/>
              </p:ext>
            </p:extLst>
          </p:nvPr>
        </p:nvGraphicFramePr>
        <p:xfrm>
          <a:off x="-471978" y="1710888"/>
          <a:ext cx="5719487" cy="2286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668866" y="1083730"/>
            <a:ext cx="7772400" cy="914402"/>
          </a:xfrm>
        </p:spPr>
        <p:txBody>
          <a:bodyPr/>
          <a:lstStyle/>
          <a:p>
            <a:r>
              <a:rPr lang="en-US" dirty="0" smtClean="0">
                <a:solidFill>
                  <a:schemeClr val="tx1">
                    <a:lumMod val="75000"/>
                    <a:lumOff val="25000"/>
                  </a:schemeClr>
                </a:solidFill>
              </a:rPr>
              <a:t>Race</a:t>
            </a:r>
            <a:endParaRPr lang="en-US" dirty="0">
              <a:solidFill>
                <a:schemeClr val="tx1">
                  <a:lumMod val="75000"/>
                  <a:lumOff val="25000"/>
                </a:schemeClr>
              </a:solidFill>
            </a:endParaRPr>
          </a:p>
        </p:txBody>
      </p:sp>
      <p:sp>
        <p:nvSpPr>
          <p:cNvPr id="6" name="Text Placeholder 5"/>
          <p:cNvSpPr>
            <a:spLocks noGrp="1"/>
          </p:cNvSpPr>
          <p:nvPr>
            <p:ph type="body" idx="28"/>
          </p:nvPr>
        </p:nvSpPr>
        <p:spPr/>
        <p:txBody>
          <a:bodyPr/>
          <a:lstStyle/>
          <a:p>
            <a:r>
              <a:rPr lang="en-US" dirty="0">
                <a:solidFill>
                  <a:srgbClr val="208B9C"/>
                </a:solidFill>
              </a:rPr>
              <a:t>D</a:t>
            </a:r>
            <a:r>
              <a:rPr lang="en-US" dirty="0" smtClean="0">
                <a:solidFill>
                  <a:srgbClr val="208B9C"/>
                </a:solidFill>
              </a:rPr>
              <a:t>emography</a:t>
            </a:r>
            <a:endParaRPr lang="en-US" dirty="0">
              <a:solidFill>
                <a:srgbClr val="208B9C"/>
              </a:solidFill>
            </a:endParaRPr>
          </a:p>
        </p:txBody>
      </p:sp>
      <p:sp>
        <p:nvSpPr>
          <p:cNvPr id="7" name="Text Placeholder 6"/>
          <p:cNvSpPr>
            <a:spLocks noGrp="1"/>
          </p:cNvSpPr>
          <p:nvPr>
            <p:ph type="body" sz="quarter" idx="14"/>
          </p:nvPr>
        </p:nvSpPr>
        <p:spPr>
          <a:xfrm>
            <a:off x="3208653" y="6569103"/>
            <a:ext cx="5029200" cy="147733"/>
          </a:xfrm>
        </p:spPr>
        <p:txBody>
          <a:bodyPr/>
          <a:lstStyle/>
          <a:p>
            <a:pPr algn="r"/>
            <a:r>
              <a:rPr lang="en-US" dirty="0" smtClean="0">
                <a:solidFill>
                  <a:schemeClr val="tx1">
                    <a:lumMod val="75000"/>
                    <a:lumOff val="25000"/>
                  </a:schemeClr>
                </a:solidFill>
              </a:rPr>
              <a:t>Race Data Source: U.S. Census Bureau – 2000 Decennial Census and 2014 Annual Population Estimates</a:t>
            </a:r>
            <a:endParaRPr lang="en-US" dirty="0">
              <a:solidFill>
                <a:schemeClr val="tx1">
                  <a:lumMod val="75000"/>
                  <a:lumOff val="25000"/>
                </a:schemeClr>
              </a:solidFill>
            </a:endParaRPr>
          </a:p>
        </p:txBody>
      </p:sp>
      <p:sp>
        <p:nvSpPr>
          <p:cNvPr id="8" name="TextBox 7"/>
          <p:cNvSpPr txBox="1"/>
          <p:nvPr/>
        </p:nvSpPr>
        <p:spPr>
          <a:xfrm>
            <a:off x="3259806" y="1655499"/>
            <a:ext cx="729182" cy="335989"/>
          </a:xfrm>
          <a:prstGeom prst="rect">
            <a:avLst/>
          </a:prstGeom>
          <a:noFill/>
        </p:spPr>
        <p:txBody>
          <a:bodyPr wrap="square" lIns="0" tIns="0" rIns="0" bIns="0" rtlCol="0">
            <a:spAutoFit/>
          </a:bodyPr>
          <a:lstStyle/>
          <a:p>
            <a:pPr>
              <a:lnSpc>
                <a:spcPct val="120000"/>
              </a:lnSpc>
            </a:pPr>
            <a:r>
              <a:rPr lang="en-US" sz="2000" dirty="0">
                <a:solidFill>
                  <a:srgbClr val="323232"/>
                </a:solidFill>
                <a:latin typeface="Franklin Gothic Demi Cond" panose="020B0706030402020204" pitchFamily="34" charset="0"/>
              </a:rPr>
              <a:t>2000</a:t>
            </a:r>
          </a:p>
        </p:txBody>
      </p:sp>
      <p:sp>
        <p:nvSpPr>
          <p:cNvPr id="27" name="TextBox 26"/>
          <p:cNvSpPr txBox="1"/>
          <p:nvPr/>
        </p:nvSpPr>
        <p:spPr>
          <a:xfrm>
            <a:off x="3259806" y="3841152"/>
            <a:ext cx="729182" cy="335989"/>
          </a:xfrm>
          <a:prstGeom prst="rect">
            <a:avLst/>
          </a:prstGeom>
          <a:noFill/>
        </p:spPr>
        <p:txBody>
          <a:bodyPr wrap="square" lIns="0" tIns="0" rIns="0" bIns="0" rtlCol="0">
            <a:spAutoFit/>
          </a:bodyPr>
          <a:lstStyle/>
          <a:p>
            <a:pPr>
              <a:lnSpc>
                <a:spcPct val="120000"/>
              </a:lnSpc>
            </a:pPr>
            <a:r>
              <a:rPr lang="en-US" sz="2000" dirty="0" smtClean="0">
                <a:solidFill>
                  <a:srgbClr val="323232"/>
                </a:solidFill>
                <a:latin typeface="Franklin Gothic Demi Cond" panose="020B0706030402020204" pitchFamily="34" charset="0"/>
              </a:rPr>
              <a:t>2014</a:t>
            </a:r>
            <a:endParaRPr lang="en-US" sz="2000" dirty="0">
              <a:solidFill>
                <a:srgbClr val="323232"/>
              </a:solidFill>
              <a:latin typeface="Franklin Gothic Demi Cond" panose="020B0706030402020204" pitchFamily="34" charset="0"/>
            </a:endParaRPr>
          </a:p>
        </p:txBody>
      </p:sp>
      <p:graphicFrame>
        <p:nvGraphicFramePr>
          <p:cNvPr id="22" name="Chart 21"/>
          <p:cNvGraphicFramePr>
            <a:graphicFrameLocks/>
          </p:cNvGraphicFramePr>
          <p:nvPr>
            <p:extLst/>
          </p:nvPr>
        </p:nvGraphicFramePr>
        <p:xfrm>
          <a:off x="4976155" y="3869247"/>
          <a:ext cx="2569464" cy="2245614"/>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42"/>
          <p:cNvSpPr txBox="1"/>
          <p:nvPr/>
        </p:nvSpPr>
        <p:spPr>
          <a:xfrm>
            <a:off x="5723253" y="4669374"/>
            <a:ext cx="1075269" cy="692497"/>
          </a:xfrm>
          <a:prstGeom prst="rect">
            <a:avLst/>
          </a:prstGeom>
          <a:noFill/>
          <a:ln>
            <a:noFill/>
          </a:ln>
        </p:spPr>
        <p:txBody>
          <a:bodyPr wrap="square" tIns="0" r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4500" kern="0" spc="-200" dirty="0" smtClean="0">
                <a:solidFill>
                  <a:sysClr val="windowText" lastClr="000000">
                    <a:lumMod val="50000"/>
                    <a:lumOff val="50000"/>
                  </a:sysClr>
                </a:solidFill>
                <a:latin typeface="Franklin Gothic Demi Cond" panose="020B0706030402020204" pitchFamily="34" charset="0"/>
              </a:rPr>
              <a:t>2.0</a:t>
            </a:r>
            <a:r>
              <a:rPr lang="en-US" sz="4800" kern="0" spc="-200" baseline="30000" dirty="0" smtClean="0">
                <a:solidFill>
                  <a:sysClr val="windowText" lastClr="000000">
                    <a:lumMod val="50000"/>
                    <a:lumOff val="50000"/>
                  </a:sysClr>
                </a:solidFill>
                <a:latin typeface="Franklin Gothic Demi Cond" panose="020B0706030402020204" pitchFamily="34" charset="0"/>
              </a:rPr>
              <a:t>%</a:t>
            </a:r>
            <a:endParaRPr lang="en-US" sz="4800" kern="0" spc="-200" baseline="30000" dirty="0">
              <a:solidFill>
                <a:sysClr val="windowText" lastClr="000000">
                  <a:lumMod val="50000"/>
                  <a:lumOff val="50000"/>
                </a:sysClr>
              </a:solidFill>
              <a:latin typeface="Franklin Gothic Demi Cond" panose="020B0706030402020204" pitchFamily="34" charset="0"/>
            </a:endParaRPr>
          </a:p>
        </p:txBody>
      </p:sp>
      <p:sp>
        <p:nvSpPr>
          <p:cNvPr id="28" name="Title 1"/>
          <p:cNvSpPr txBox="1">
            <a:spLocks/>
          </p:cNvSpPr>
          <p:nvPr/>
        </p:nvSpPr>
        <p:spPr>
          <a:xfrm>
            <a:off x="4729268" y="1083412"/>
            <a:ext cx="3063240" cy="914402"/>
          </a:xfrm>
          <a:prstGeom prst="rect">
            <a:avLst/>
          </a:prstGeom>
        </p:spPr>
        <p:txBody>
          <a:bodyPr vert="horz" lIns="0" tIns="0" rIns="0" bIns="0" rtlCol="0" anchor="t">
            <a:noAutofit/>
          </a:bodyPr>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r>
              <a:rPr lang="en-US" dirty="0" smtClean="0">
                <a:solidFill>
                  <a:prstClr val="black">
                    <a:lumMod val="75000"/>
                    <a:lumOff val="25000"/>
                  </a:prstClr>
                </a:solidFill>
              </a:rPr>
              <a:t>Ethnicity</a:t>
            </a:r>
            <a:endParaRPr lang="en-US" dirty="0">
              <a:solidFill>
                <a:prstClr val="black">
                  <a:lumMod val="75000"/>
                  <a:lumOff val="25000"/>
                </a:prstClr>
              </a:solidFill>
            </a:endParaRPr>
          </a:p>
        </p:txBody>
      </p:sp>
      <p:grpSp>
        <p:nvGrpSpPr>
          <p:cNvPr id="32" name="Group 31"/>
          <p:cNvGrpSpPr/>
          <p:nvPr/>
        </p:nvGrpSpPr>
        <p:grpSpPr>
          <a:xfrm>
            <a:off x="5079003" y="3478077"/>
            <a:ext cx="1399153" cy="430983"/>
            <a:chOff x="1016101" y="3221996"/>
            <a:chExt cx="1399153" cy="430983"/>
          </a:xfrm>
        </p:grpSpPr>
        <p:sp>
          <p:nvSpPr>
            <p:cNvPr id="33" name="Freeform 6"/>
            <p:cNvSpPr>
              <a:spLocks/>
            </p:cNvSpPr>
            <p:nvPr/>
          </p:nvSpPr>
          <p:spPr bwMode="auto">
            <a:xfrm flipH="1">
              <a:off x="1016101" y="3517164"/>
              <a:ext cx="1054645" cy="135815"/>
            </a:xfrm>
            <a:custGeom>
              <a:avLst/>
              <a:gdLst>
                <a:gd name="T0" fmla="*/ 1554 w 1554"/>
                <a:gd name="T1" fmla="*/ 0 h 159"/>
                <a:gd name="T2" fmla="*/ 157 w 1554"/>
                <a:gd name="T3" fmla="*/ 0 h 159"/>
                <a:gd name="T4" fmla="*/ 0 w 1554"/>
                <a:gd name="T5" fmla="*/ 159 h 159"/>
                <a:gd name="connsiteX0" fmla="*/ 8283 w 8283"/>
                <a:gd name="connsiteY0" fmla="*/ 0 h 10000"/>
                <a:gd name="connsiteX1" fmla="*/ 1010 w 8283"/>
                <a:gd name="connsiteY1" fmla="*/ 0 h 10000"/>
                <a:gd name="connsiteX2" fmla="*/ 0 w 8283"/>
                <a:gd name="connsiteY2" fmla="*/ 10000 h 10000"/>
              </a:gdLst>
              <a:ahLst/>
              <a:cxnLst>
                <a:cxn ang="0">
                  <a:pos x="connsiteX0" y="connsiteY0"/>
                </a:cxn>
                <a:cxn ang="0">
                  <a:pos x="connsiteX1" y="connsiteY1"/>
                </a:cxn>
                <a:cxn ang="0">
                  <a:pos x="connsiteX2" y="connsiteY2"/>
                </a:cxn>
              </a:cxnLst>
              <a:rect l="l" t="t" r="r" b="b"/>
              <a:pathLst>
                <a:path w="8283" h="10000">
                  <a:moveTo>
                    <a:pt x="8283" y="0"/>
                  </a:moveTo>
                  <a:lnTo>
                    <a:pt x="1010" y="0"/>
                  </a:lnTo>
                  <a:cubicBezTo>
                    <a:pt x="673" y="3333"/>
                    <a:pt x="337" y="6667"/>
                    <a:pt x="0" y="10000"/>
                  </a:cubicBezTo>
                </a:path>
              </a:pathLst>
            </a:custGeom>
            <a:noFill/>
            <a:ln w="6350" cap="flat">
              <a:solidFill>
                <a:schemeClr val="tx1">
                  <a:lumMod val="50000"/>
                  <a:lumOff val="50000"/>
                </a:schemeClr>
              </a:solidFill>
              <a:prstDash val="solid"/>
              <a:miter lim="800000"/>
              <a:headEnd/>
              <a:tailEnd type="ova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4" name="TextBox 33"/>
            <p:cNvSpPr txBox="1"/>
            <p:nvPr/>
          </p:nvSpPr>
          <p:spPr>
            <a:xfrm flipH="1">
              <a:off x="1055678" y="3221996"/>
              <a:ext cx="1359576" cy="230832"/>
            </a:xfrm>
            <a:prstGeom prst="rect">
              <a:avLst/>
            </a:prstGeom>
            <a:noFill/>
          </p:spPr>
          <p:txBody>
            <a:bodyPr wrap="square" lIns="0" tIns="0" rIns="0" bIns="0" rtlCol="0" anchor="ctr">
              <a:spAutoFit/>
            </a:bodyPr>
            <a:lstStyle/>
            <a:p>
              <a:r>
                <a:rPr lang="en-US" sz="1500" dirty="0">
                  <a:solidFill>
                    <a:prstClr val="black">
                      <a:lumMod val="75000"/>
                      <a:lumOff val="25000"/>
                    </a:prstClr>
                  </a:solidFill>
                  <a:latin typeface="Franklin Gothic Demi Cond" panose="020B0706030402020204" pitchFamily="34" charset="0"/>
                </a:rPr>
                <a:t>Hispanics - </a:t>
              </a:r>
              <a:r>
                <a:rPr lang="en-US" sz="1500" dirty="0" smtClean="0">
                  <a:solidFill>
                    <a:prstClr val="black">
                      <a:lumMod val="75000"/>
                      <a:lumOff val="25000"/>
                    </a:prstClr>
                  </a:solidFill>
                  <a:latin typeface="Franklin Gothic Demi Cond" panose="020B0706030402020204" pitchFamily="34" charset="0"/>
                </a:rPr>
                <a:t>2014</a:t>
              </a:r>
              <a:endParaRPr lang="en-US" sz="1500" dirty="0">
                <a:solidFill>
                  <a:prstClr val="black">
                    <a:lumMod val="75000"/>
                    <a:lumOff val="25000"/>
                  </a:prstClr>
                </a:solidFill>
                <a:latin typeface="Franklin Gothic Demi Cond" panose="020B0706030402020204" pitchFamily="34" charset="0"/>
              </a:endParaRPr>
            </a:p>
          </p:txBody>
        </p:sp>
      </p:grpSp>
      <p:sp>
        <p:nvSpPr>
          <p:cNvPr id="36" name="Rectangle 35"/>
          <p:cNvSpPr>
            <a:spLocks noChangeArrowheads="1"/>
          </p:cNvSpPr>
          <p:nvPr/>
        </p:nvSpPr>
        <p:spPr bwMode="auto">
          <a:xfrm>
            <a:off x="3303156" y="6348900"/>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Rectangle 37"/>
          <p:cNvSpPr>
            <a:spLocks noChangeArrowheads="1"/>
          </p:cNvSpPr>
          <p:nvPr/>
        </p:nvSpPr>
        <p:spPr bwMode="auto">
          <a:xfrm>
            <a:off x="4611834" y="6348900"/>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Rectangle 38"/>
          <p:cNvSpPr>
            <a:spLocks noChangeArrowheads="1"/>
          </p:cNvSpPr>
          <p:nvPr/>
        </p:nvSpPr>
        <p:spPr bwMode="auto">
          <a:xfrm>
            <a:off x="5920512" y="6348900"/>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0" name="Rectangle 39"/>
          <p:cNvSpPr>
            <a:spLocks noChangeArrowheads="1"/>
          </p:cNvSpPr>
          <p:nvPr/>
        </p:nvSpPr>
        <p:spPr bwMode="auto">
          <a:xfrm>
            <a:off x="7229192" y="6348900"/>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Rectangle 40"/>
          <p:cNvSpPr>
            <a:spLocks noChangeArrowheads="1"/>
          </p:cNvSpPr>
          <p:nvPr/>
        </p:nvSpPr>
        <p:spPr bwMode="auto">
          <a:xfrm>
            <a:off x="685800" y="6348900"/>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2" name="TextBox 41"/>
          <p:cNvSpPr txBox="1"/>
          <p:nvPr/>
        </p:nvSpPr>
        <p:spPr>
          <a:xfrm>
            <a:off x="1994478" y="6419626"/>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02</a:t>
            </a:r>
            <a:endParaRPr lang="en-US" sz="1300" dirty="0">
              <a:solidFill>
                <a:srgbClr val="208B9C"/>
              </a:solidFill>
              <a:latin typeface="Franklin Gothic Demi Cond" panose="020B0706030402020204" pitchFamily="34" charset="0"/>
            </a:endParaRPr>
          </a:p>
        </p:txBody>
      </p:sp>
      <p:grpSp>
        <p:nvGrpSpPr>
          <p:cNvPr id="43" name="Group 42"/>
          <p:cNvGrpSpPr/>
          <p:nvPr/>
        </p:nvGrpSpPr>
        <p:grpSpPr>
          <a:xfrm>
            <a:off x="1994476" y="6293190"/>
            <a:ext cx="1229008" cy="119062"/>
            <a:chOff x="685800" y="6165890"/>
            <a:chExt cx="1229008" cy="119062"/>
          </a:xfrm>
          <a:solidFill>
            <a:srgbClr val="208B9C"/>
          </a:solidFill>
        </p:grpSpPr>
        <p:sp>
          <p:nvSpPr>
            <p:cNvPr id="44"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45"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46" name="Chart 45"/>
          <p:cNvGraphicFramePr>
            <a:graphicFrameLocks/>
          </p:cNvGraphicFramePr>
          <p:nvPr>
            <p:extLst>
              <p:ext uri="{D42A27DB-BD31-4B8C-83A1-F6EECF244321}">
                <p14:modId xmlns:p14="http://schemas.microsoft.com/office/powerpoint/2010/main" val="2906225715"/>
              </p:ext>
            </p:extLst>
          </p:nvPr>
        </p:nvGraphicFramePr>
        <p:xfrm>
          <a:off x="-427293" y="3927045"/>
          <a:ext cx="5474006" cy="22683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Chart 34"/>
          <p:cNvGraphicFramePr>
            <a:graphicFrameLocks/>
          </p:cNvGraphicFramePr>
          <p:nvPr>
            <p:extLst>
              <p:ext uri="{D42A27DB-BD31-4B8C-83A1-F6EECF244321}">
                <p14:modId xmlns:p14="http://schemas.microsoft.com/office/powerpoint/2010/main" val="2164891607"/>
              </p:ext>
            </p:extLst>
          </p:nvPr>
        </p:nvGraphicFramePr>
        <p:xfrm>
          <a:off x="6160090" y="2086616"/>
          <a:ext cx="3226689" cy="2245614"/>
        </p:xfrm>
        <a:graphic>
          <a:graphicData uri="http://schemas.openxmlformats.org/drawingml/2006/chart">
            <c:chart xmlns:c="http://schemas.openxmlformats.org/drawingml/2006/chart" xmlns:r="http://schemas.openxmlformats.org/officeDocument/2006/relationships" r:id="rId6"/>
          </a:graphicData>
        </a:graphic>
      </p:graphicFrame>
      <p:grpSp>
        <p:nvGrpSpPr>
          <p:cNvPr id="29" name="Group 28"/>
          <p:cNvGrpSpPr/>
          <p:nvPr/>
        </p:nvGrpSpPr>
        <p:grpSpPr>
          <a:xfrm>
            <a:off x="6306482" y="1718381"/>
            <a:ext cx="1700458" cy="413180"/>
            <a:chOff x="2009274" y="1857120"/>
            <a:chExt cx="1700458" cy="413180"/>
          </a:xfrm>
        </p:grpSpPr>
        <p:sp>
          <p:nvSpPr>
            <p:cNvPr id="30" name="Freeform 6"/>
            <p:cNvSpPr>
              <a:spLocks/>
            </p:cNvSpPr>
            <p:nvPr/>
          </p:nvSpPr>
          <p:spPr bwMode="auto">
            <a:xfrm flipH="1">
              <a:off x="2009274" y="2109788"/>
              <a:ext cx="1442674" cy="160512"/>
            </a:xfrm>
            <a:custGeom>
              <a:avLst/>
              <a:gdLst>
                <a:gd name="T0" fmla="*/ 1554 w 1554"/>
                <a:gd name="T1" fmla="*/ 0 h 159"/>
                <a:gd name="T2" fmla="*/ 157 w 1554"/>
                <a:gd name="T3" fmla="*/ 0 h 159"/>
                <a:gd name="T4" fmla="*/ 0 w 1554"/>
                <a:gd name="T5" fmla="*/ 159 h 159"/>
                <a:gd name="connsiteX0" fmla="*/ 8283 w 8283"/>
                <a:gd name="connsiteY0" fmla="*/ 0 h 10000"/>
                <a:gd name="connsiteX1" fmla="*/ 1010 w 8283"/>
                <a:gd name="connsiteY1" fmla="*/ 0 h 10000"/>
                <a:gd name="connsiteX2" fmla="*/ 0 w 8283"/>
                <a:gd name="connsiteY2" fmla="*/ 10000 h 10000"/>
              </a:gdLst>
              <a:ahLst/>
              <a:cxnLst>
                <a:cxn ang="0">
                  <a:pos x="connsiteX0" y="connsiteY0"/>
                </a:cxn>
                <a:cxn ang="0">
                  <a:pos x="connsiteX1" y="connsiteY1"/>
                </a:cxn>
                <a:cxn ang="0">
                  <a:pos x="connsiteX2" y="connsiteY2"/>
                </a:cxn>
              </a:cxnLst>
              <a:rect l="l" t="t" r="r" b="b"/>
              <a:pathLst>
                <a:path w="8283" h="10000">
                  <a:moveTo>
                    <a:pt x="8283" y="0"/>
                  </a:moveTo>
                  <a:lnTo>
                    <a:pt x="1010" y="0"/>
                  </a:lnTo>
                  <a:cubicBezTo>
                    <a:pt x="673" y="3333"/>
                    <a:pt x="337" y="6667"/>
                    <a:pt x="0" y="10000"/>
                  </a:cubicBezTo>
                </a:path>
              </a:pathLst>
            </a:custGeom>
            <a:noFill/>
            <a:ln w="6350" cap="flat">
              <a:solidFill>
                <a:schemeClr val="tx1">
                  <a:lumMod val="50000"/>
                  <a:lumOff val="50000"/>
                </a:schemeClr>
              </a:solidFill>
              <a:prstDash val="solid"/>
              <a:miter lim="800000"/>
              <a:headEnd/>
              <a:tailEnd type="ova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1" name="TextBox 30"/>
            <p:cNvSpPr txBox="1"/>
            <p:nvPr/>
          </p:nvSpPr>
          <p:spPr>
            <a:xfrm>
              <a:off x="2033332" y="1857120"/>
              <a:ext cx="1676400" cy="230832"/>
            </a:xfrm>
            <a:prstGeom prst="rect">
              <a:avLst/>
            </a:prstGeom>
            <a:noFill/>
          </p:spPr>
          <p:txBody>
            <a:bodyPr wrap="square" lIns="0" tIns="0" rIns="0" bIns="0" rtlCol="0" anchor="ctr">
              <a:spAutoFit/>
            </a:bodyPr>
            <a:lstStyle/>
            <a:p>
              <a:r>
                <a:rPr lang="en-US" sz="1500" dirty="0">
                  <a:solidFill>
                    <a:prstClr val="black">
                      <a:lumMod val="75000"/>
                      <a:lumOff val="25000"/>
                    </a:prstClr>
                  </a:solidFill>
                  <a:latin typeface="Franklin Gothic Demi Cond" panose="020B0706030402020204" pitchFamily="34" charset="0"/>
                </a:rPr>
                <a:t>Hispanics - 2000</a:t>
              </a:r>
            </a:p>
          </p:txBody>
        </p:sp>
      </p:grpSp>
    </p:spTree>
    <p:extLst>
      <p:ext uri="{BB962C8B-B14F-4D97-AF65-F5344CB8AC3E}">
        <p14:creationId xmlns:p14="http://schemas.microsoft.com/office/powerpoint/2010/main" val="384732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669851" y="907154"/>
            <a:ext cx="7788349" cy="844518"/>
          </a:xfrm>
          <a:prstGeom prst="rect">
            <a:avLst/>
          </a:prstGeom>
        </p:spPr>
        <p:txBody>
          <a:bodyPr vert="horz" lIns="0" tIns="0" rIns="0" bIns="0" rtlCol="0" anchor="t">
            <a:noAutofit/>
          </a:bodyPr>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50" b="0" i="0" u="none" strike="noStrike" kern="1200" cap="none" spc="0" normalizeH="0" baseline="0" noProof="0" dirty="0" smtClean="0">
                <a:ln>
                  <a:noFill/>
                </a:ln>
                <a:solidFill>
                  <a:schemeClr val="tx1">
                    <a:lumMod val="75000"/>
                    <a:lumOff val="25000"/>
                  </a:schemeClr>
                </a:solidFill>
                <a:effectLst/>
                <a:uLnTx/>
                <a:uFillTx/>
                <a:latin typeface="Franklin Gothic Book"/>
                <a:ea typeface="+mj-ea"/>
                <a:cs typeface="+mj-cs"/>
              </a:rPr>
              <a:t>Population Age Structure, 2000  </a:t>
            </a: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lang="en-US" sz="1600" spc="-50" dirty="0">
                <a:solidFill>
                  <a:srgbClr val="208B9C"/>
                </a:solidFill>
                <a:latin typeface="Franklin Gothic Book"/>
              </a:rPr>
              <a:t>A v</a:t>
            </a:r>
            <a:r>
              <a:rPr kumimoji="0" lang="en-US" sz="1600" b="0" i="0" u="none" strike="noStrike" kern="1200" cap="none" spc="-50" normalizeH="0" noProof="0" dirty="0" smtClean="0">
                <a:ln>
                  <a:noFill/>
                </a:ln>
                <a:solidFill>
                  <a:srgbClr val="208B9C"/>
                </a:solidFill>
                <a:effectLst/>
                <a:uLnTx/>
                <a:uFillTx/>
                <a:latin typeface="Franklin Gothic Book"/>
                <a:ea typeface="+mj-ea"/>
                <a:cs typeface="+mj-cs"/>
              </a:rPr>
              <a:t>isual presentation of the age distribution of the population</a:t>
            </a:r>
            <a:r>
              <a:rPr lang="en-US" sz="1600" spc="-50" dirty="0">
                <a:solidFill>
                  <a:srgbClr val="208B9C"/>
                </a:solidFill>
                <a:latin typeface="Franklin Gothic Book"/>
              </a:rPr>
              <a:t> </a:t>
            </a:r>
            <a:r>
              <a:rPr kumimoji="0" lang="en-US" sz="1600" b="0" i="0" u="none" strike="noStrike" kern="1200" cap="none" spc="-50" normalizeH="0" noProof="0" dirty="0" smtClean="0">
                <a:ln>
                  <a:noFill/>
                </a:ln>
                <a:solidFill>
                  <a:srgbClr val="208B9C"/>
                </a:solidFill>
                <a:effectLst/>
                <a:uLnTx/>
                <a:uFillTx/>
                <a:latin typeface="Franklin Gothic Book"/>
                <a:ea typeface="+mj-ea"/>
                <a:cs typeface="+mj-cs"/>
              </a:rPr>
              <a:t>(in percent</a:t>
            </a:r>
            <a:r>
              <a:rPr lang="en-US" sz="1600" spc="-50" dirty="0" smtClean="0">
                <a:solidFill>
                  <a:srgbClr val="208B9C"/>
                </a:solidFill>
                <a:latin typeface="Franklin Gothic Book"/>
              </a:rPr>
              <a:t>)</a:t>
            </a: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t/>
            </a:r>
            <a:br>
              <a:rPr kumimoji="0" lang="en-US" sz="1600" b="0" i="0" u="none" strike="noStrike" kern="1200" cap="none" spc="0" normalizeH="0" baseline="0" noProof="0" dirty="0" smtClean="0">
                <a:ln>
                  <a:noFill/>
                </a:ln>
                <a:solidFill>
                  <a:sysClr val="windowText" lastClr="000000">
                    <a:lumMod val="50000"/>
                    <a:lumOff val="50000"/>
                  </a:sysClr>
                </a:solidFill>
                <a:effectLst/>
                <a:uLnTx/>
                <a:uFillTx/>
                <a:latin typeface="Franklin Gothic Book"/>
                <a:ea typeface="+mj-ea"/>
                <a:cs typeface="+mj-cs"/>
              </a:rPr>
            </a:br>
            <a:endParaRPr kumimoji="0" lang="en-US" sz="3650" b="0" i="0" u="none" strike="noStrike" kern="1200" cap="none" spc="0" normalizeH="0" baseline="0" noProof="0" dirty="0">
              <a:ln>
                <a:noFill/>
              </a:ln>
              <a:solidFill>
                <a:sysClr val="windowText" lastClr="000000">
                  <a:lumMod val="50000"/>
                  <a:lumOff val="50000"/>
                </a:sysClr>
              </a:solidFill>
              <a:effectLst/>
              <a:uLnTx/>
              <a:uFillTx/>
              <a:latin typeface="Franklin Gothic Book"/>
              <a:ea typeface="+mj-ea"/>
              <a:cs typeface="+mj-cs"/>
            </a:endParaRPr>
          </a:p>
        </p:txBody>
      </p:sp>
      <p:sp>
        <p:nvSpPr>
          <p:cNvPr id="15" name="Text Placeholder 14"/>
          <p:cNvSpPr>
            <a:spLocks noGrp="1"/>
          </p:cNvSpPr>
          <p:nvPr>
            <p:ph type="body" idx="28"/>
          </p:nvPr>
        </p:nvSpPr>
        <p:spPr/>
        <p:txBody>
          <a:bodyPr lIns="0" tIns="0" rIns="0" bIns="0"/>
          <a:lstStyle/>
          <a:p>
            <a:r>
              <a:rPr lang="en-US" dirty="0" smtClean="0">
                <a:solidFill>
                  <a:srgbClr val="208B9C"/>
                </a:solidFill>
              </a:rPr>
              <a:t>Demography</a:t>
            </a:r>
            <a:endParaRPr lang="en-US" dirty="0">
              <a:solidFill>
                <a:srgbClr val="208B9C"/>
              </a:solidFill>
            </a:endParaRPr>
          </a:p>
        </p:txBody>
      </p:sp>
      <p:sp>
        <p:nvSpPr>
          <p:cNvPr id="18" name="Rectangle 9"/>
          <p:cNvSpPr>
            <a:spLocks noChangeArrowheads="1"/>
          </p:cNvSpPr>
          <p:nvPr/>
        </p:nvSpPr>
        <p:spPr bwMode="auto">
          <a:xfrm>
            <a:off x="1994478" y="6218276"/>
            <a:ext cx="1229008" cy="66675"/>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18"/>
          <p:cNvSpPr>
            <a:spLocks noChangeArrowheads="1"/>
          </p:cNvSpPr>
          <p:nvPr/>
        </p:nvSpPr>
        <p:spPr bwMode="auto">
          <a:xfrm>
            <a:off x="3303156"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Rectangle 19"/>
          <p:cNvSpPr>
            <a:spLocks noChangeArrowheads="1"/>
          </p:cNvSpPr>
          <p:nvPr/>
        </p:nvSpPr>
        <p:spPr bwMode="auto">
          <a:xfrm>
            <a:off x="4611834"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Rectangle 20"/>
          <p:cNvSpPr>
            <a:spLocks noChangeArrowheads="1"/>
          </p:cNvSpPr>
          <p:nvPr/>
        </p:nvSpPr>
        <p:spPr bwMode="auto">
          <a:xfrm>
            <a:off x="592051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Rectangle 21"/>
          <p:cNvSpPr>
            <a:spLocks noChangeArrowheads="1"/>
          </p:cNvSpPr>
          <p:nvPr/>
        </p:nvSpPr>
        <p:spPr bwMode="auto">
          <a:xfrm>
            <a:off x="7229192"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Rectangle 22"/>
          <p:cNvSpPr>
            <a:spLocks noChangeArrowheads="1"/>
          </p:cNvSpPr>
          <p:nvPr/>
        </p:nvSpPr>
        <p:spPr bwMode="auto">
          <a:xfrm>
            <a:off x="685800" y="6218276"/>
            <a:ext cx="1229008" cy="66675"/>
          </a:xfrm>
          <a:prstGeom prst="rect">
            <a:avLst/>
          </a:prstGeom>
          <a:solidFill>
            <a:srgbClr val="D1D3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TextBox 16"/>
          <p:cNvSpPr txBox="1"/>
          <p:nvPr/>
        </p:nvSpPr>
        <p:spPr>
          <a:xfrm>
            <a:off x="1994478" y="6289002"/>
            <a:ext cx="1229008" cy="200055"/>
          </a:xfrm>
          <a:prstGeom prst="rect">
            <a:avLst/>
          </a:prstGeom>
          <a:noFill/>
        </p:spPr>
        <p:txBody>
          <a:bodyPr wrap="square" lIns="0" tIns="0" rIns="0" bIns="0" rtlCol="0">
            <a:spAutoFit/>
          </a:bodyPr>
          <a:lstStyle/>
          <a:p>
            <a:r>
              <a:rPr lang="en-US" sz="1300" dirty="0" smtClean="0">
                <a:solidFill>
                  <a:srgbClr val="208B9C"/>
                </a:solidFill>
                <a:latin typeface="Franklin Gothic Demi Cond" panose="020B0706030402020204" pitchFamily="34" charset="0"/>
              </a:rPr>
              <a:t>section 02</a:t>
            </a:r>
            <a:endParaRPr lang="en-US" sz="1300" dirty="0">
              <a:solidFill>
                <a:srgbClr val="208B9C"/>
              </a:solidFill>
              <a:latin typeface="Franklin Gothic Demi Cond" panose="020B0706030402020204" pitchFamily="34" charset="0"/>
            </a:endParaRPr>
          </a:p>
        </p:txBody>
      </p:sp>
      <p:grpSp>
        <p:nvGrpSpPr>
          <p:cNvPr id="31" name="Group 30"/>
          <p:cNvGrpSpPr/>
          <p:nvPr/>
        </p:nvGrpSpPr>
        <p:grpSpPr>
          <a:xfrm>
            <a:off x="1994476" y="6162566"/>
            <a:ext cx="1229008" cy="119062"/>
            <a:chOff x="685800" y="6165890"/>
            <a:chExt cx="1229008" cy="119062"/>
          </a:xfrm>
          <a:solidFill>
            <a:srgbClr val="208B9C"/>
          </a:solidFill>
        </p:grpSpPr>
        <p:sp>
          <p:nvSpPr>
            <p:cNvPr id="32" name="Rectangle 9"/>
            <p:cNvSpPr>
              <a:spLocks noChangeArrowheads="1"/>
            </p:cNvSpPr>
            <p:nvPr/>
          </p:nvSpPr>
          <p:spPr bwMode="auto">
            <a:xfrm>
              <a:off x="685800" y="6218276"/>
              <a:ext cx="1229008" cy="6667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8"/>
            <p:cNvSpPr>
              <a:spLocks/>
            </p:cNvSpPr>
            <p:nvPr userDrawn="1"/>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9" name="Text Placeholder 5"/>
          <p:cNvSpPr txBox="1">
            <a:spLocks/>
          </p:cNvSpPr>
          <p:nvPr/>
        </p:nvSpPr>
        <p:spPr>
          <a:xfrm>
            <a:off x="3223484" y="6548882"/>
            <a:ext cx="5029200" cy="134396"/>
          </a:xfrm>
          <a:prstGeom prst="rect">
            <a:avLst/>
          </a:prstGeom>
        </p:spPr>
        <p:txBody>
          <a:bodyPr vert="horz" wrap="square" lIns="0" tIns="0" rIns="0" bIns="0" rtlCol="0" anchor="b">
            <a:sp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pPr marL="0" marR="0" lvl="0" indent="0" algn="r" defTabSz="914400" rtl="0" eaLnBrk="1" fontAlgn="auto" latinLnBrk="0" hangingPunct="1">
              <a:lnSpc>
                <a:spcPct val="120000"/>
              </a:lnSpc>
              <a:spcBef>
                <a:spcPts val="600"/>
              </a:spcBef>
              <a:spcAft>
                <a:spcPts val="1200"/>
              </a:spcAft>
              <a:buClrTx/>
              <a:buSzTx/>
              <a:buFont typeface="Arial" panose="020B0604020202020204" pitchFamily="34" charset="0"/>
              <a:buChar char="​"/>
              <a:tabLst/>
              <a:defRPr/>
            </a:pPr>
            <a:r>
              <a:rPr kumimoji="0" lang="en-US" sz="800" b="0" i="0" u="none" strike="noStrike" kern="1200" cap="none" spc="0" normalizeH="0" baseline="0" noProof="0" dirty="0" smtClean="0">
                <a:ln>
                  <a:noFill/>
                </a:ln>
                <a:solidFill>
                  <a:schemeClr val="tx1"/>
                </a:solidFill>
                <a:effectLst/>
                <a:uLnTx/>
                <a:uFillTx/>
                <a:latin typeface="Franklin Gothic Book"/>
              </a:rPr>
              <a:t>Source: 2000 Decennial Census,</a:t>
            </a:r>
            <a:r>
              <a:rPr kumimoji="0" lang="en-US" sz="800" b="0" i="0" u="none" strike="noStrike" kern="1200" cap="none" spc="0" normalizeH="0" noProof="0" dirty="0" smtClean="0">
                <a:ln>
                  <a:noFill/>
                </a:ln>
                <a:solidFill>
                  <a:schemeClr val="tx1"/>
                </a:solidFill>
                <a:effectLst/>
                <a:uLnTx/>
                <a:uFillTx/>
                <a:latin typeface="Franklin Gothic Book"/>
              </a:rPr>
              <a:t> U.S. Census Bureau</a:t>
            </a:r>
            <a:endParaRPr kumimoji="0" lang="en-US" sz="800" b="0" i="0" u="none" strike="noStrike" kern="1200" cap="none" spc="0" normalizeH="0" baseline="0" noProof="0" dirty="0">
              <a:ln>
                <a:noFill/>
              </a:ln>
              <a:solidFill>
                <a:schemeClr val="tx1"/>
              </a:solidFill>
              <a:effectLst/>
              <a:uLnTx/>
              <a:uFillTx/>
              <a:latin typeface="Franklin Gothic Book"/>
            </a:endParaRPr>
          </a:p>
        </p:txBody>
      </p:sp>
      <p:graphicFrame>
        <p:nvGraphicFramePr>
          <p:cNvPr id="26" name="Content Placeholder 5"/>
          <p:cNvGraphicFramePr>
            <a:graphicFrameLocks noGrp="1" noChangeAspect="1"/>
          </p:cNvGraphicFramePr>
          <p:nvPr>
            <p:extLst>
              <p:ext uri="{D42A27DB-BD31-4B8C-83A1-F6EECF244321}">
                <p14:modId xmlns:p14="http://schemas.microsoft.com/office/powerpoint/2010/main" val="843364151"/>
              </p:ext>
            </p:extLst>
          </p:nvPr>
        </p:nvGraphicFramePr>
        <p:xfrm>
          <a:off x="669851" y="1793665"/>
          <a:ext cx="4996203" cy="4297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0923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phisticated Busines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3.xml><?xml version="1.0" encoding="utf-8"?>
<a:theme xmlns:a="http://schemas.openxmlformats.org/drawingml/2006/main" name="1_Sophisticated Business">
  <a:themeElements>
    <a:clrScheme name="Custom 30">
      <a:dk1>
        <a:sysClr val="windowText" lastClr="000000"/>
      </a:dk1>
      <a:lt1>
        <a:sysClr val="window" lastClr="FFFFFF"/>
      </a:lt1>
      <a:dk2>
        <a:srgbClr val="323232"/>
      </a:dk2>
      <a:lt2>
        <a:srgbClr val="E3DED1"/>
      </a:lt2>
      <a:accent1>
        <a:srgbClr val="DB634F"/>
      </a:accent1>
      <a:accent2>
        <a:srgbClr val="F29A3F"/>
      </a:accent2>
      <a:accent3>
        <a:srgbClr val="FBD258"/>
      </a:accent3>
      <a:accent4>
        <a:srgbClr val="44BF87"/>
      </a:accent4>
      <a:accent5>
        <a:srgbClr val="1D8281"/>
      </a:accent5>
      <a:accent6>
        <a:srgbClr val="C19859"/>
      </a:accent6>
      <a:hlink>
        <a:srgbClr val="208B9C"/>
      </a:hlink>
      <a:folHlink>
        <a:srgbClr val="208B9C"/>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4.xml><?xml version="1.0" encoding="utf-8"?>
<a:theme xmlns:a="http://schemas.openxmlformats.org/drawingml/2006/main" name="2_Sophisticated Busines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58840</TotalTime>
  <Words>2973</Words>
  <Application>Microsoft Office PowerPoint</Application>
  <PresentationFormat>On-screen Show (4:3)</PresentationFormat>
  <Paragraphs>766</Paragraphs>
  <Slides>32</Slides>
  <Notes>32</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32</vt:i4>
      </vt:variant>
    </vt:vector>
  </HeadingPairs>
  <TitlesOfParts>
    <vt:vector size="46" baseType="lpstr">
      <vt:lpstr>Adobe Song Std L</vt:lpstr>
      <vt:lpstr>Adobe Arabic</vt:lpstr>
      <vt:lpstr>Arial</vt:lpstr>
      <vt:lpstr>Calibri</vt:lpstr>
      <vt:lpstr>Franklin Gothic Book</vt:lpstr>
      <vt:lpstr>Franklin Gothic Demi</vt:lpstr>
      <vt:lpstr>Franklin Gothic Demi Cond</vt:lpstr>
      <vt:lpstr>HelveticaNeueLT Std Lt</vt:lpstr>
      <vt:lpstr>Verdana</vt:lpstr>
      <vt:lpstr>Wingdings</vt:lpstr>
      <vt:lpstr>Office Theme</vt:lpstr>
      <vt:lpstr>Sophisticated Business</vt:lpstr>
      <vt:lpstr>1_Sophisticated Business</vt:lpstr>
      <vt:lpstr>2_Sophisticated Business</vt:lpstr>
      <vt:lpstr>PowerPoint Presentation</vt:lpstr>
      <vt:lpstr>PowerPoint Presentation</vt:lpstr>
      <vt:lpstr>PowerPoint Presentation</vt:lpstr>
      <vt:lpstr>SET FOREVER Region</vt:lpstr>
      <vt:lpstr>What is a regional snapshot?</vt:lpstr>
      <vt:lpstr>PowerPoint Presentation</vt:lpstr>
      <vt:lpstr>Population change</vt:lpstr>
      <vt:lpstr>Race</vt:lpstr>
      <vt:lpstr>PowerPoint Presentation</vt:lpstr>
      <vt:lpstr>PowerPoint Presentation</vt:lpstr>
      <vt:lpstr>PowerPoint Presentation</vt:lpstr>
      <vt:lpstr>PowerPoint Presentation</vt:lpstr>
      <vt:lpstr>Educational attainment, 2013</vt:lpstr>
      <vt:lpstr>Patents</vt:lpstr>
      <vt:lpstr>PowerPoint Presentation</vt:lpstr>
      <vt:lpstr>Unemployment rates</vt:lpstr>
      <vt:lpstr>Earnings per worker in 2014</vt:lpstr>
      <vt:lpstr>PowerPoint Presentation</vt:lpstr>
      <vt:lpstr>PowerPoint Presentation</vt:lpstr>
      <vt:lpstr>Establishments</vt:lpstr>
      <vt:lpstr>Establishments</vt:lpstr>
      <vt:lpstr>Establishments</vt:lpstr>
      <vt:lpstr>Top ten industry sector employment growth</vt:lpstr>
      <vt:lpstr>Top four industry sector employment decline</vt:lpstr>
      <vt:lpstr>PowerPoint Presentation</vt:lpstr>
      <vt:lpstr>Distribution of clusters in the Region by quadrants  </vt:lpstr>
      <vt:lpstr>PowerPoint Presentation</vt:lpstr>
      <vt:lpstr>Regional requirements, 2014</vt:lpstr>
      <vt:lpstr>Top five occupations in 2014</vt:lpstr>
      <vt:lpstr>Science, Technology, Engineering &amp; Math</vt:lpstr>
      <vt:lpstr>Report Contributors This report was prepared by the Purdue Center for Regional Development, in partnership with the Southern Rural Development Center and USDA Rural Development, in support of the Stronger Economies Together program.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Camp</dc:creator>
  <cp:lastModifiedBy>Zhalnin, Andriy V</cp:lastModifiedBy>
  <cp:revision>1351</cp:revision>
  <cp:lastPrinted>2015-05-28T02:03:51Z</cp:lastPrinted>
  <dcterms:created xsi:type="dcterms:W3CDTF">2014-05-30T19:08:32Z</dcterms:created>
  <dcterms:modified xsi:type="dcterms:W3CDTF">2015-11-05T15:35:48Z</dcterms:modified>
</cp:coreProperties>
</file>